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6" r:id="rId1"/>
  </p:sldMasterIdLst>
  <p:notesMasterIdLst>
    <p:notesMasterId r:id="rId32"/>
  </p:notesMasterIdLst>
  <p:handoutMasterIdLst>
    <p:handoutMasterId r:id="rId33"/>
  </p:handoutMasterIdLst>
  <p:sldIdLst>
    <p:sldId id="256" r:id="rId2"/>
    <p:sldId id="358" r:id="rId3"/>
    <p:sldId id="359" r:id="rId4"/>
    <p:sldId id="257" r:id="rId5"/>
    <p:sldId id="263" r:id="rId6"/>
    <p:sldId id="264" r:id="rId7"/>
    <p:sldId id="265" r:id="rId8"/>
    <p:sldId id="326" r:id="rId9"/>
    <p:sldId id="305" r:id="rId10"/>
    <p:sldId id="356" r:id="rId11"/>
    <p:sldId id="309" r:id="rId12"/>
    <p:sldId id="351" r:id="rId13"/>
    <p:sldId id="268" r:id="rId14"/>
    <p:sldId id="271" r:id="rId15"/>
    <p:sldId id="352" r:id="rId16"/>
    <p:sldId id="272" r:id="rId17"/>
    <p:sldId id="330" r:id="rId18"/>
    <p:sldId id="274" r:id="rId19"/>
    <p:sldId id="275" r:id="rId20"/>
    <p:sldId id="276" r:id="rId21"/>
    <p:sldId id="269" r:id="rId22"/>
    <p:sldId id="288" r:id="rId23"/>
    <p:sldId id="289" r:id="rId24"/>
    <p:sldId id="290" r:id="rId25"/>
    <p:sldId id="291" r:id="rId26"/>
    <p:sldId id="292" r:id="rId27"/>
    <p:sldId id="293" r:id="rId28"/>
    <p:sldId id="294" r:id="rId29"/>
    <p:sldId id="323" r:id="rId30"/>
    <p:sldId id="34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8080"/>
    <a:srgbClr val="FFFFFF"/>
    <a:srgbClr val="00FF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51" autoAdjust="0"/>
  </p:normalViewPr>
  <p:slideViewPr>
    <p:cSldViewPr snapToObjects="1">
      <p:cViewPr varScale="1">
        <p:scale>
          <a:sx n="85" d="100"/>
          <a:sy n="85" d="100"/>
        </p:scale>
        <p:origin x="-1230"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1" d="100"/>
          <a:sy n="121" d="100"/>
        </p:scale>
        <p:origin x="-490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616D03-EADC-CC41-B3A9-A266E13DF78C}" type="datetimeFigureOut">
              <a:rPr lang="en-US" smtClean="0"/>
              <a:pPr/>
              <a:t>5/17/2012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90BA8C-D237-934B-92C3-04E99E3804F9}" type="slidenum">
              <a:rPr lang="en-US" smtClean="0"/>
              <a:pPr/>
              <a:t>‹#›</a:t>
            </a:fld>
            <a:endParaRPr lang="en-US"/>
          </a:p>
        </p:txBody>
      </p:sp>
    </p:spTree>
    <p:extLst>
      <p:ext uri="{BB962C8B-B14F-4D97-AF65-F5344CB8AC3E}">
        <p14:creationId xmlns:p14="http://schemas.microsoft.com/office/powerpoint/2010/main" xmlns="" val="2681539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8E65C4-4D69-414D-BDD0-370FF4C469DC}" type="datetimeFigureOut">
              <a:rPr lang="en-US" smtClean="0"/>
              <a:pPr/>
              <a:t>5/17/2012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69997-CC86-1E48-A21E-42C8D54E3AB3}" type="slidenum">
              <a:rPr lang="en-US" smtClean="0"/>
              <a:pPr/>
              <a:t>‹#›</a:t>
            </a:fld>
            <a:endParaRPr lang="en-US"/>
          </a:p>
        </p:txBody>
      </p:sp>
    </p:spTree>
    <p:extLst>
      <p:ext uri="{BB962C8B-B14F-4D97-AF65-F5344CB8AC3E}">
        <p14:creationId xmlns:p14="http://schemas.microsoft.com/office/powerpoint/2010/main" xmlns="" val="5763006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Thanks for the nice introduction. It’s my great pleasure to be here. Today I would like to s</a:t>
            </a:r>
            <a:r>
              <a:rPr lang="en-US" altLang="zh-TW" baseline="0" dirty="0" smtClean="0"/>
              <a:t>hare with you some of my research on cooperative interference management in wireless networks, from an information theoretic point of view.</a:t>
            </a:r>
            <a:endParaRPr lang="en-US" baseline="0" dirty="0" smtClean="0"/>
          </a:p>
        </p:txBody>
      </p:sp>
      <p:sp>
        <p:nvSpPr>
          <p:cNvPr id="4" name="Slide Number Placeholder 3"/>
          <p:cNvSpPr>
            <a:spLocks noGrp="1"/>
          </p:cNvSpPr>
          <p:nvPr>
            <p:ph type="sldNum" sz="quarter" idx="10"/>
          </p:nvPr>
        </p:nvSpPr>
        <p:spPr/>
        <p:txBody>
          <a:bodyPr/>
          <a:lstStyle/>
          <a:p>
            <a:fld id="{55869997-CC86-1E48-A21E-42C8D54E3AB3}" type="slidenum">
              <a:rPr lang="en-US" smtClean="0"/>
              <a:pPr/>
              <a:t>0</a:t>
            </a:fld>
            <a:endParaRPr lang="en-US"/>
          </a:p>
        </p:txBody>
      </p:sp>
    </p:spTree>
    <p:extLst>
      <p:ext uri="{BB962C8B-B14F-4D97-AF65-F5344CB8AC3E}">
        <p14:creationId xmlns:p14="http://schemas.microsoft.com/office/powerpoint/2010/main" xmlns="" val="3541439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0D269D-38E0-D547-906E-CFF98C14426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0D269D-38E0-D547-906E-CFF98C14426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869997-CC86-1E48-A21E-42C8D54E3AB3}" type="slidenum">
              <a:rPr lang="en-US" smtClean="0"/>
              <a:pPr/>
              <a:t>13</a:t>
            </a:fld>
            <a:endParaRPr lang="en-US"/>
          </a:p>
        </p:txBody>
      </p:sp>
    </p:spTree>
    <p:extLst>
      <p:ext uri="{BB962C8B-B14F-4D97-AF65-F5344CB8AC3E}">
        <p14:creationId xmlns:p14="http://schemas.microsoft.com/office/powerpoint/2010/main" xmlns="" val="19286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69997-CC86-1E48-A21E-42C8D54E3AB3}" type="slidenum">
              <a:rPr lang="en-US" smtClean="0"/>
              <a:pPr/>
              <a:t>14</a:t>
            </a:fld>
            <a:endParaRPr lang="en-US"/>
          </a:p>
        </p:txBody>
      </p:sp>
    </p:spTree>
    <p:extLst>
      <p:ext uri="{BB962C8B-B14F-4D97-AF65-F5344CB8AC3E}">
        <p14:creationId xmlns:p14="http://schemas.microsoft.com/office/powerpoint/2010/main" xmlns="" val="3397442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869997-CC86-1E48-A21E-42C8D54E3AB3}" type="slidenum">
              <a:rPr lang="en-US" smtClean="0"/>
              <a:pPr/>
              <a:t>15</a:t>
            </a:fld>
            <a:endParaRPr lang="en-US"/>
          </a:p>
        </p:txBody>
      </p:sp>
    </p:spTree>
    <p:extLst>
      <p:ext uri="{BB962C8B-B14F-4D97-AF65-F5344CB8AC3E}">
        <p14:creationId xmlns:p14="http://schemas.microsoft.com/office/powerpoint/2010/main" xmlns="" val="411847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80D269D-38E0-D547-906E-CFF98C14426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869997-CC86-1E48-A21E-42C8D54E3AB3}" type="slidenum">
              <a:rPr lang="en-US" smtClean="0"/>
              <a:pPr/>
              <a:t>17</a:t>
            </a:fld>
            <a:endParaRPr lang="en-US"/>
          </a:p>
        </p:txBody>
      </p:sp>
    </p:spTree>
    <p:extLst>
      <p:ext uri="{BB962C8B-B14F-4D97-AF65-F5344CB8AC3E}">
        <p14:creationId xmlns:p14="http://schemas.microsoft.com/office/powerpoint/2010/main" xmlns="" val="1585359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69997-CC86-1E48-A21E-42C8D54E3AB3}" type="slidenum">
              <a:rPr lang="en-US" smtClean="0"/>
              <a:pPr/>
              <a:t>18</a:t>
            </a:fld>
            <a:endParaRPr lang="en-US"/>
          </a:p>
        </p:txBody>
      </p:sp>
    </p:spTree>
    <p:extLst>
      <p:ext uri="{BB962C8B-B14F-4D97-AF65-F5344CB8AC3E}">
        <p14:creationId xmlns:p14="http://schemas.microsoft.com/office/powerpoint/2010/main" xmlns="" val="910055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69997-CC86-1E48-A21E-42C8D54E3AB3}" type="slidenum">
              <a:rPr lang="en-US" smtClean="0"/>
              <a:pPr/>
              <a:t>19</a:t>
            </a:fld>
            <a:endParaRPr lang="en-US"/>
          </a:p>
        </p:txBody>
      </p:sp>
    </p:spTree>
    <p:extLst>
      <p:ext uri="{BB962C8B-B14F-4D97-AF65-F5344CB8AC3E}">
        <p14:creationId xmlns:p14="http://schemas.microsoft.com/office/powerpoint/2010/main" xmlns="" val="526414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0D269D-38E0-D547-906E-CFF98C14426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Wireless communication has been a thriving industry over the past 15 years. We engineers have taken some challenges in the past to make it successful.</a:t>
            </a:r>
            <a:endParaRPr lang="en-US" dirty="0" smtClean="0"/>
          </a:p>
          <a:p>
            <a:r>
              <a:rPr lang="en-US" dirty="0" smtClean="0"/>
              <a:t>As an example, let’s focus</a:t>
            </a:r>
            <a:r>
              <a:rPr lang="en-US" baseline="0" dirty="0" smtClean="0"/>
              <a:t> on cellular networks, where mobiles want to communicate with the base station reliably. The first challenge we were faced with, is that the wireless channel is highly unreliable. It is fading over time and frequency. Fading addressed an unique challenge for system engineers to design reliable communication schemes. On the other hand, typically a base station has to serve more than one mobile. Therefore, how to do multiplexing among mobile users economically was another challenge. Over the past 15 years, techniques such as MIMO, where we install multiple antennas onto terminals to exploit spatial diversity, and wideband systems such as CDMA and OFDMA, have been proposed and deployed. As a result, these two challenges have been resolved, and the system performance is boost up so that more users and higher throughout can be supported. However, the system gain from these advances only pertains to point-to-point or single-cell performance.</a:t>
            </a:r>
            <a:endParaRPr lang="en-US" dirty="0"/>
          </a:p>
        </p:txBody>
      </p:sp>
      <p:sp>
        <p:nvSpPr>
          <p:cNvPr id="4" name="Slide Number Placeholder 3"/>
          <p:cNvSpPr>
            <a:spLocks noGrp="1"/>
          </p:cNvSpPr>
          <p:nvPr>
            <p:ph type="sldNum" sz="quarter" idx="10"/>
          </p:nvPr>
        </p:nvSpPr>
        <p:spPr/>
        <p:txBody>
          <a:bodyPr/>
          <a:lstStyle/>
          <a:p>
            <a:fld id="{55869997-CC86-1E48-A21E-42C8D54E3AB3}" type="slidenum">
              <a:rPr lang="en-US" smtClean="0"/>
              <a:pPr/>
              <a:t>2</a:t>
            </a:fld>
            <a:endParaRPr lang="en-US"/>
          </a:p>
        </p:txBody>
      </p:sp>
    </p:spTree>
    <p:extLst>
      <p:ext uri="{BB962C8B-B14F-4D97-AF65-F5344CB8AC3E}">
        <p14:creationId xmlns:p14="http://schemas.microsoft.com/office/powerpoint/2010/main" xmlns="" val="3471099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80D269D-38E0-D547-906E-CFF98C14426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42C24D-4314-D748-A26B-2C47A1AC82E6}" type="slidenum">
              <a:rPr lang="en-US" smtClean="0"/>
              <a:pPr/>
              <a:t>22</a:t>
            </a:fld>
            <a:endParaRPr lang="en-US"/>
          </a:p>
        </p:txBody>
      </p:sp>
    </p:spTree>
    <p:extLst>
      <p:ext uri="{BB962C8B-B14F-4D97-AF65-F5344CB8AC3E}">
        <p14:creationId xmlns:p14="http://schemas.microsoft.com/office/powerpoint/2010/main" xmlns="" val="2427882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69997-CC86-1E48-A21E-42C8D54E3AB3}" type="slidenum">
              <a:rPr lang="en-US" smtClean="0"/>
              <a:pPr/>
              <a:t>23</a:t>
            </a:fld>
            <a:endParaRPr lang="en-US"/>
          </a:p>
        </p:txBody>
      </p:sp>
    </p:spTree>
    <p:extLst>
      <p:ext uri="{BB962C8B-B14F-4D97-AF65-F5344CB8AC3E}">
        <p14:creationId xmlns:p14="http://schemas.microsoft.com/office/powerpoint/2010/main" xmlns="" val="435695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69997-CC86-1E48-A21E-42C8D54E3AB3}" type="slidenum">
              <a:rPr lang="en-US" smtClean="0"/>
              <a:pPr/>
              <a:t>24</a:t>
            </a:fld>
            <a:endParaRPr lang="en-US"/>
          </a:p>
        </p:txBody>
      </p:sp>
    </p:spTree>
    <p:extLst>
      <p:ext uri="{BB962C8B-B14F-4D97-AF65-F5344CB8AC3E}">
        <p14:creationId xmlns:p14="http://schemas.microsoft.com/office/powerpoint/2010/main" xmlns="" val="844729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69997-CC86-1E48-A21E-42C8D54E3AB3}" type="slidenum">
              <a:rPr lang="en-US" smtClean="0"/>
              <a:pPr/>
              <a:t>25</a:t>
            </a:fld>
            <a:endParaRPr lang="en-US"/>
          </a:p>
        </p:txBody>
      </p:sp>
    </p:spTree>
    <p:extLst>
      <p:ext uri="{BB962C8B-B14F-4D97-AF65-F5344CB8AC3E}">
        <p14:creationId xmlns:p14="http://schemas.microsoft.com/office/powerpoint/2010/main" xmlns="" val="3514517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69997-CC86-1E48-A21E-42C8D54E3AB3}" type="slidenum">
              <a:rPr lang="en-US" smtClean="0"/>
              <a:pPr/>
              <a:t>26</a:t>
            </a:fld>
            <a:endParaRPr lang="en-US"/>
          </a:p>
        </p:txBody>
      </p:sp>
    </p:spTree>
    <p:extLst>
      <p:ext uri="{BB962C8B-B14F-4D97-AF65-F5344CB8AC3E}">
        <p14:creationId xmlns:p14="http://schemas.microsoft.com/office/powerpoint/2010/main" xmlns="" val="4080458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69997-CC86-1E48-A21E-42C8D54E3AB3}" type="slidenum">
              <a:rPr lang="en-US" smtClean="0"/>
              <a:pPr/>
              <a:t>27</a:t>
            </a:fld>
            <a:endParaRPr lang="en-US"/>
          </a:p>
        </p:txBody>
      </p:sp>
    </p:spTree>
    <p:extLst>
      <p:ext uri="{BB962C8B-B14F-4D97-AF65-F5344CB8AC3E}">
        <p14:creationId xmlns:p14="http://schemas.microsoft.com/office/powerpoint/2010/main" xmlns="" val="2296240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69997-CC86-1E48-A21E-42C8D54E3AB3}" type="slidenum">
              <a:rPr lang="en-US" smtClean="0"/>
              <a:pPr/>
              <a:t>28</a:t>
            </a:fld>
            <a:endParaRPr lang="en-US"/>
          </a:p>
        </p:txBody>
      </p:sp>
    </p:spTree>
    <p:extLst>
      <p:ext uri="{BB962C8B-B14F-4D97-AF65-F5344CB8AC3E}">
        <p14:creationId xmlns:p14="http://schemas.microsoft.com/office/powerpoint/2010/main" xmlns="" val="240913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869997-CC86-1E48-A21E-42C8D54E3AB3}" type="slidenum">
              <a:rPr lang="en-US" smtClean="0"/>
              <a:pPr/>
              <a:t>3</a:t>
            </a:fld>
            <a:endParaRPr lang="en-US"/>
          </a:p>
        </p:txBody>
      </p:sp>
    </p:spTree>
    <p:extLst>
      <p:ext uri="{BB962C8B-B14F-4D97-AF65-F5344CB8AC3E}">
        <p14:creationId xmlns:p14="http://schemas.microsoft.com/office/powerpoint/2010/main" xmlns="" val="236953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5869997-CC86-1E48-A21E-42C8D54E3AB3}" type="slidenum">
              <a:rPr lang="en-US" smtClean="0"/>
              <a:pPr/>
              <a:t>4</a:t>
            </a:fld>
            <a:endParaRPr lang="en-US"/>
          </a:p>
        </p:txBody>
      </p:sp>
    </p:spTree>
    <p:extLst>
      <p:ext uri="{BB962C8B-B14F-4D97-AF65-F5344CB8AC3E}">
        <p14:creationId xmlns:p14="http://schemas.microsoft.com/office/powerpoint/2010/main" xmlns="" val="69231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869997-CC86-1E48-A21E-42C8D54E3AB3}" type="slidenum">
              <a:rPr lang="en-US" smtClean="0"/>
              <a:pPr/>
              <a:t>5</a:t>
            </a:fld>
            <a:endParaRPr lang="en-US"/>
          </a:p>
        </p:txBody>
      </p:sp>
    </p:spTree>
    <p:extLst>
      <p:ext uri="{BB962C8B-B14F-4D97-AF65-F5344CB8AC3E}">
        <p14:creationId xmlns:p14="http://schemas.microsoft.com/office/powerpoint/2010/main" xmlns="" val="318598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69997-CC86-1E48-A21E-42C8D54E3AB3}" type="slidenum">
              <a:rPr lang="en-US" smtClean="0"/>
              <a:pPr/>
              <a:t>6</a:t>
            </a:fld>
            <a:endParaRPr lang="en-US"/>
          </a:p>
        </p:txBody>
      </p:sp>
    </p:spTree>
    <p:extLst>
      <p:ext uri="{BB962C8B-B14F-4D97-AF65-F5344CB8AC3E}">
        <p14:creationId xmlns:p14="http://schemas.microsoft.com/office/powerpoint/2010/main" xmlns="" val="186035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80D269D-38E0-D547-906E-CFF98C14426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69997-CC86-1E48-A21E-42C8D54E3AB3}" type="slidenum">
              <a:rPr lang="en-US" smtClean="0"/>
              <a:pPr/>
              <a:t>8</a:t>
            </a:fld>
            <a:endParaRPr lang="en-US"/>
          </a:p>
        </p:txBody>
      </p:sp>
    </p:spTree>
    <p:extLst>
      <p:ext uri="{BB962C8B-B14F-4D97-AF65-F5344CB8AC3E}">
        <p14:creationId xmlns:p14="http://schemas.microsoft.com/office/powerpoint/2010/main" xmlns="" val="1282284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0D269D-38E0-D547-906E-CFF98C14426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419714"/>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CE1604D9-7146-434A-B5A6-80F11DFBD226}" type="slidenum">
              <a:rPr lang="en-US" smtClean="0"/>
              <a:pPr/>
              <a:t>‹#›</a:t>
            </a:fld>
            <a:endParaRPr lang="en-US"/>
          </a:p>
        </p:txBody>
      </p:sp>
      <p:sp>
        <p:nvSpPr>
          <p:cNvPr id="14" name="Text Placeholder 13"/>
          <p:cNvSpPr>
            <a:spLocks noGrp="1"/>
          </p:cNvSpPr>
          <p:nvPr>
            <p:ph type="body" sz="quarter" idx="13"/>
          </p:nvPr>
        </p:nvSpPr>
        <p:spPr>
          <a:xfrm>
            <a:off x="1371600" y="5305914"/>
            <a:ext cx="6400800" cy="701886"/>
          </a:xfrm>
        </p:spPr>
        <p:txBody>
          <a:bodyPr anchor="t">
            <a:normAutofit/>
          </a:bodyPr>
          <a:lstStyle>
            <a:lvl1pPr algn="ctr">
              <a:buNone/>
              <a:defRPr sz="2400"/>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CE1604D9-7146-434A-B5A6-80F11DFBD2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CE1604D9-7146-434A-B5A6-80F11DFBD2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162"/>
            <a:ext cx="8229600" cy="80325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8029"/>
            <a:ext cx="8229600" cy="49981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CE1604D9-7146-434A-B5A6-80F11DFBD226}" type="slidenum">
              <a:rPr lang="en-US" smtClean="0"/>
              <a:pPr/>
              <a:t>‹#›</a:t>
            </a:fld>
            <a:endParaRPr lang="en-US"/>
          </a:p>
        </p:txBody>
      </p:sp>
      <p:cxnSp>
        <p:nvCxnSpPr>
          <p:cNvPr id="8" name="Elbow Connector 7"/>
          <p:cNvCxnSpPr/>
          <p:nvPr/>
        </p:nvCxnSpPr>
        <p:spPr>
          <a:xfrm>
            <a:off x="0" y="974441"/>
            <a:ext cx="9144000" cy="1588"/>
          </a:xfrm>
          <a:prstGeom prst="straightConnector1">
            <a:avLst/>
          </a:prstGeom>
          <a:ln w="38100">
            <a:solidFill>
              <a:srgbClr val="81818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CE1604D9-7146-434A-B5A6-80F11DFBD2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05/14/12</a:t>
            </a:r>
            <a:endParaRPr lang="en-US"/>
          </a:p>
        </p:txBody>
      </p:sp>
      <p:sp>
        <p:nvSpPr>
          <p:cNvPr id="6" name="Footer Placeholder 5"/>
          <p:cNvSpPr>
            <a:spLocks noGrp="1"/>
          </p:cNvSpPr>
          <p:nvPr>
            <p:ph type="ftr" sz="quarter" idx="11"/>
          </p:nvPr>
        </p:nvSpPr>
        <p:spPr/>
        <p:txBody>
          <a:bodyPr/>
          <a:lstStyle/>
          <a:p>
            <a:r>
              <a:rPr lang="en-US" smtClean="0"/>
              <a:t>Wang, IE/INC Seminar, CUHK</a:t>
            </a:r>
            <a:endParaRPr lang="en-US"/>
          </a:p>
        </p:txBody>
      </p:sp>
      <p:sp>
        <p:nvSpPr>
          <p:cNvPr id="7" name="Slide Number Placeholder 6"/>
          <p:cNvSpPr>
            <a:spLocks noGrp="1"/>
          </p:cNvSpPr>
          <p:nvPr>
            <p:ph type="sldNum" sz="quarter" idx="12"/>
          </p:nvPr>
        </p:nvSpPr>
        <p:spPr/>
        <p:txBody>
          <a:bodyPr/>
          <a:lstStyle/>
          <a:p>
            <a:fld id="{CE1604D9-7146-434A-B5A6-80F11DFBD2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05/14/12</a:t>
            </a:r>
            <a:endParaRPr lang="en-US"/>
          </a:p>
        </p:txBody>
      </p:sp>
      <p:sp>
        <p:nvSpPr>
          <p:cNvPr id="8" name="Footer Placeholder 7"/>
          <p:cNvSpPr>
            <a:spLocks noGrp="1"/>
          </p:cNvSpPr>
          <p:nvPr>
            <p:ph type="ftr" sz="quarter" idx="11"/>
          </p:nvPr>
        </p:nvSpPr>
        <p:spPr/>
        <p:txBody>
          <a:bodyPr/>
          <a:lstStyle/>
          <a:p>
            <a:r>
              <a:rPr lang="en-US" smtClean="0"/>
              <a:t>Wang, IE/INC Seminar, CUHK</a:t>
            </a:r>
            <a:endParaRPr lang="en-US"/>
          </a:p>
        </p:txBody>
      </p:sp>
      <p:sp>
        <p:nvSpPr>
          <p:cNvPr id="9" name="Slide Number Placeholder 8"/>
          <p:cNvSpPr>
            <a:spLocks noGrp="1"/>
          </p:cNvSpPr>
          <p:nvPr>
            <p:ph type="sldNum" sz="quarter" idx="12"/>
          </p:nvPr>
        </p:nvSpPr>
        <p:spPr/>
        <p:txBody>
          <a:bodyPr/>
          <a:lstStyle/>
          <a:p>
            <a:fld id="{CE1604D9-7146-434A-B5A6-80F11DFBD2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05/14/12</a:t>
            </a:r>
            <a:endParaRPr lang="en-US"/>
          </a:p>
        </p:txBody>
      </p:sp>
      <p:sp>
        <p:nvSpPr>
          <p:cNvPr id="4" name="Footer Placeholder 3"/>
          <p:cNvSpPr>
            <a:spLocks noGrp="1"/>
          </p:cNvSpPr>
          <p:nvPr>
            <p:ph type="ftr" sz="quarter" idx="11"/>
          </p:nvPr>
        </p:nvSpPr>
        <p:spPr/>
        <p:txBody>
          <a:bodyPr/>
          <a:lstStyle/>
          <a:p>
            <a:r>
              <a:rPr lang="en-US" smtClean="0"/>
              <a:t>Wang, IE/INC Seminar, CUHK</a:t>
            </a:r>
            <a:endParaRPr lang="en-US"/>
          </a:p>
        </p:txBody>
      </p:sp>
      <p:sp>
        <p:nvSpPr>
          <p:cNvPr id="5" name="Slide Number Placeholder 4"/>
          <p:cNvSpPr>
            <a:spLocks noGrp="1"/>
          </p:cNvSpPr>
          <p:nvPr>
            <p:ph type="sldNum" sz="quarter" idx="12"/>
          </p:nvPr>
        </p:nvSpPr>
        <p:spPr/>
        <p:txBody>
          <a:bodyPr/>
          <a:lstStyle/>
          <a:p>
            <a:fld id="{CE1604D9-7146-434A-B5A6-80F11DFBD2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05/14/12</a:t>
            </a:r>
            <a:endParaRPr lang="en-US"/>
          </a:p>
        </p:txBody>
      </p:sp>
      <p:sp>
        <p:nvSpPr>
          <p:cNvPr id="3" name="Footer Placeholder 2"/>
          <p:cNvSpPr>
            <a:spLocks noGrp="1"/>
          </p:cNvSpPr>
          <p:nvPr>
            <p:ph type="ftr" sz="quarter" idx="11"/>
          </p:nvPr>
        </p:nvSpPr>
        <p:spPr/>
        <p:txBody>
          <a:bodyPr/>
          <a:lstStyle/>
          <a:p>
            <a:r>
              <a:rPr lang="en-US" smtClean="0"/>
              <a:t>Wang, IE/INC Seminar, CUHK</a:t>
            </a:r>
            <a:endParaRPr lang="en-US"/>
          </a:p>
        </p:txBody>
      </p:sp>
      <p:sp>
        <p:nvSpPr>
          <p:cNvPr id="4" name="Slide Number Placeholder 3"/>
          <p:cNvSpPr>
            <a:spLocks noGrp="1"/>
          </p:cNvSpPr>
          <p:nvPr>
            <p:ph type="sldNum" sz="quarter" idx="12"/>
          </p:nvPr>
        </p:nvSpPr>
        <p:spPr/>
        <p:txBody>
          <a:bodyPr/>
          <a:lstStyle/>
          <a:p>
            <a:fld id="{CE1604D9-7146-434A-B5A6-80F11DFBD2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05/14/12</a:t>
            </a:r>
            <a:endParaRPr lang="en-US"/>
          </a:p>
        </p:txBody>
      </p:sp>
      <p:sp>
        <p:nvSpPr>
          <p:cNvPr id="6" name="Footer Placeholder 5"/>
          <p:cNvSpPr>
            <a:spLocks noGrp="1"/>
          </p:cNvSpPr>
          <p:nvPr>
            <p:ph type="ftr" sz="quarter" idx="11"/>
          </p:nvPr>
        </p:nvSpPr>
        <p:spPr/>
        <p:txBody>
          <a:bodyPr/>
          <a:lstStyle/>
          <a:p>
            <a:r>
              <a:rPr lang="en-US" smtClean="0"/>
              <a:t>Wang, IE/INC Seminar, CUHK</a:t>
            </a:r>
            <a:endParaRPr lang="en-US"/>
          </a:p>
        </p:txBody>
      </p:sp>
      <p:sp>
        <p:nvSpPr>
          <p:cNvPr id="7" name="Slide Number Placeholder 6"/>
          <p:cNvSpPr>
            <a:spLocks noGrp="1"/>
          </p:cNvSpPr>
          <p:nvPr>
            <p:ph type="sldNum" sz="quarter" idx="12"/>
          </p:nvPr>
        </p:nvSpPr>
        <p:spPr/>
        <p:txBody>
          <a:bodyPr/>
          <a:lstStyle/>
          <a:p>
            <a:fld id="{CE1604D9-7146-434A-B5A6-80F11DFBD2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05/14/12</a:t>
            </a:r>
            <a:endParaRPr lang="en-US"/>
          </a:p>
        </p:txBody>
      </p:sp>
      <p:sp>
        <p:nvSpPr>
          <p:cNvPr id="6" name="Footer Placeholder 5"/>
          <p:cNvSpPr>
            <a:spLocks noGrp="1"/>
          </p:cNvSpPr>
          <p:nvPr>
            <p:ph type="ftr" sz="quarter" idx="11"/>
          </p:nvPr>
        </p:nvSpPr>
        <p:spPr/>
        <p:txBody>
          <a:bodyPr/>
          <a:lstStyle/>
          <a:p>
            <a:r>
              <a:rPr lang="en-US" smtClean="0"/>
              <a:t>Wang, IE/INC Seminar, CUHK</a:t>
            </a:r>
            <a:endParaRPr lang="en-US"/>
          </a:p>
        </p:txBody>
      </p:sp>
      <p:sp>
        <p:nvSpPr>
          <p:cNvPr id="7" name="Slide Number Placeholder 6"/>
          <p:cNvSpPr>
            <a:spLocks noGrp="1"/>
          </p:cNvSpPr>
          <p:nvPr>
            <p:ph type="sldNum" sz="quarter" idx="12"/>
          </p:nvPr>
        </p:nvSpPr>
        <p:spPr/>
        <p:txBody>
          <a:bodyPr/>
          <a:lstStyle/>
          <a:p>
            <a:fld id="{CE1604D9-7146-434A-B5A6-80F11DFBD2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032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0348"/>
            <a:ext cx="8229600" cy="49860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05/14/12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Wang, IE/INC Seminar, CUHK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604D9-7146-434A-B5A6-80F11DFBD2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ts val="2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ts val="2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ts val="2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2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ts val="2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8.emf"/><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18" Type="http://schemas.openxmlformats.org/officeDocument/2006/relationships/image" Target="../media/image52.emf"/><Relationship Id="rId3" Type="http://schemas.openxmlformats.org/officeDocument/2006/relationships/notesSlide" Target="../notesSlides/notesSlide14.xml"/><Relationship Id="rId21" Type="http://schemas.openxmlformats.org/officeDocument/2006/relationships/image" Target="../media/image55.emf"/><Relationship Id="rId7" Type="http://schemas.openxmlformats.org/officeDocument/2006/relationships/image" Target="../media/image41.emf"/><Relationship Id="rId12" Type="http://schemas.openxmlformats.org/officeDocument/2006/relationships/image" Target="../media/image46.emf"/><Relationship Id="rId17" Type="http://schemas.openxmlformats.org/officeDocument/2006/relationships/image" Target="../media/image51.emf"/><Relationship Id="rId2" Type="http://schemas.openxmlformats.org/officeDocument/2006/relationships/slideLayout" Target="../slideLayouts/slideLayout2.xml"/><Relationship Id="rId16" Type="http://schemas.openxmlformats.org/officeDocument/2006/relationships/image" Target="../media/image50.emf"/><Relationship Id="rId20" Type="http://schemas.openxmlformats.org/officeDocument/2006/relationships/image" Target="../media/image54.emf"/><Relationship Id="rId1" Type="http://schemas.openxmlformats.org/officeDocument/2006/relationships/tags" Target="../tags/tag12.xml"/><Relationship Id="rId6" Type="http://schemas.openxmlformats.org/officeDocument/2006/relationships/image" Target="../media/image40.emf"/><Relationship Id="rId11" Type="http://schemas.openxmlformats.org/officeDocument/2006/relationships/image" Target="../media/image45.emf"/><Relationship Id="rId5" Type="http://schemas.openxmlformats.org/officeDocument/2006/relationships/image" Target="../media/image39.emf"/><Relationship Id="rId15" Type="http://schemas.openxmlformats.org/officeDocument/2006/relationships/image" Target="../media/image49.emf"/><Relationship Id="rId10" Type="http://schemas.openxmlformats.org/officeDocument/2006/relationships/image" Target="../media/image44.emf"/><Relationship Id="rId19" Type="http://schemas.openxmlformats.org/officeDocument/2006/relationships/image" Target="../media/image53.emf"/><Relationship Id="rId4" Type="http://schemas.openxmlformats.org/officeDocument/2006/relationships/image" Target="../media/image38.emf"/><Relationship Id="rId9" Type="http://schemas.openxmlformats.org/officeDocument/2006/relationships/image" Target="../media/image43.emf"/><Relationship Id="rId14" Type="http://schemas.openxmlformats.org/officeDocument/2006/relationships/image" Target="../media/image48.emf"/><Relationship Id="rId22" Type="http://schemas.openxmlformats.org/officeDocument/2006/relationships/image" Target="../media/image56.emf"/></Relationships>
</file>

<file path=ppt/slides/_rels/slide17.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image" Target="../media/image63.emf"/><Relationship Id="rId18" Type="http://schemas.openxmlformats.org/officeDocument/2006/relationships/image" Target="../media/image68.emf"/><Relationship Id="rId26" Type="http://schemas.openxmlformats.org/officeDocument/2006/relationships/image" Target="../media/image76.emf"/><Relationship Id="rId3" Type="http://schemas.openxmlformats.org/officeDocument/2006/relationships/notesSlide" Target="../notesSlides/notesSlide15.xml"/><Relationship Id="rId21" Type="http://schemas.openxmlformats.org/officeDocument/2006/relationships/image" Target="../media/image71.emf"/><Relationship Id="rId7" Type="http://schemas.openxmlformats.org/officeDocument/2006/relationships/image" Target="../media/image34.emf"/><Relationship Id="rId12" Type="http://schemas.openxmlformats.org/officeDocument/2006/relationships/image" Target="../media/image62.emf"/><Relationship Id="rId17" Type="http://schemas.openxmlformats.org/officeDocument/2006/relationships/image" Target="../media/image67.emf"/><Relationship Id="rId25" Type="http://schemas.openxmlformats.org/officeDocument/2006/relationships/image" Target="../media/image75.emf"/><Relationship Id="rId2" Type="http://schemas.openxmlformats.org/officeDocument/2006/relationships/slideLayout" Target="../slideLayouts/slideLayout2.xml"/><Relationship Id="rId16" Type="http://schemas.openxmlformats.org/officeDocument/2006/relationships/image" Target="../media/image66.emf"/><Relationship Id="rId20" Type="http://schemas.openxmlformats.org/officeDocument/2006/relationships/image" Target="../media/image70.emf"/><Relationship Id="rId29" Type="http://schemas.openxmlformats.org/officeDocument/2006/relationships/image" Target="../media/image79.emf"/><Relationship Id="rId1" Type="http://schemas.openxmlformats.org/officeDocument/2006/relationships/tags" Target="../tags/tag13.xml"/><Relationship Id="rId6" Type="http://schemas.openxmlformats.org/officeDocument/2006/relationships/image" Target="../media/image32.emf"/><Relationship Id="rId11" Type="http://schemas.openxmlformats.org/officeDocument/2006/relationships/image" Target="../media/image61.emf"/><Relationship Id="rId24" Type="http://schemas.openxmlformats.org/officeDocument/2006/relationships/image" Target="../media/image74.emf"/><Relationship Id="rId5" Type="http://schemas.openxmlformats.org/officeDocument/2006/relationships/image" Target="../media/image33.emf"/><Relationship Id="rId15" Type="http://schemas.openxmlformats.org/officeDocument/2006/relationships/image" Target="../media/image65.emf"/><Relationship Id="rId23" Type="http://schemas.openxmlformats.org/officeDocument/2006/relationships/image" Target="../media/image73.emf"/><Relationship Id="rId28" Type="http://schemas.openxmlformats.org/officeDocument/2006/relationships/image" Target="../media/image78.emf"/><Relationship Id="rId10" Type="http://schemas.openxmlformats.org/officeDocument/2006/relationships/image" Target="../media/image60.emf"/><Relationship Id="rId19" Type="http://schemas.openxmlformats.org/officeDocument/2006/relationships/image" Target="../media/image69.emf"/><Relationship Id="rId4" Type="http://schemas.openxmlformats.org/officeDocument/2006/relationships/image" Target="../media/image57.emf"/><Relationship Id="rId9" Type="http://schemas.openxmlformats.org/officeDocument/2006/relationships/image" Target="../media/image59.emf"/><Relationship Id="rId14" Type="http://schemas.openxmlformats.org/officeDocument/2006/relationships/image" Target="../media/image64.emf"/><Relationship Id="rId22" Type="http://schemas.openxmlformats.org/officeDocument/2006/relationships/image" Target="../media/image72.emf"/><Relationship Id="rId27" Type="http://schemas.openxmlformats.org/officeDocument/2006/relationships/image" Target="../media/image77.emf"/><Relationship Id="rId30" Type="http://schemas.openxmlformats.org/officeDocument/2006/relationships/image" Target="../media/image80.emf"/></Relationships>
</file>

<file path=ppt/slides/_rels/slide18.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86.emf"/><Relationship Id="rId18" Type="http://schemas.openxmlformats.org/officeDocument/2006/relationships/image" Target="../media/image91.emf"/><Relationship Id="rId3" Type="http://schemas.openxmlformats.org/officeDocument/2006/relationships/notesSlide" Target="../notesSlides/notesSlide16.xml"/><Relationship Id="rId21" Type="http://schemas.openxmlformats.org/officeDocument/2006/relationships/image" Target="../media/image94.emf"/><Relationship Id="rId7" Type="http://schemas.openxmlformats.org/officeDocument/2006/relationships/image" Target="../media/image54.emf"/><Relationship Id="rId12" Type="http://schemas.openxmlformats.org/officeDocument/2006/relationships/image" Target="../media/image85.emf"/><Relationship Id="rId17" Type="http://schemas.openxmlformats.org/officeDocument/2006/relationships/image" Target="../media/image90.emf"/><Relationship Id="rId2" Type="http://schemas.openxmlformats.org/officeDocument/2006/relationships/slideLayout" Target="../slideLayouts/slideLayout2.xml"/><Relationship Id="rId16" Type="http://schemas.openxmlformats.org/officeDocument/2006/relationships/image" Target="../media/image89.emf"/><Relationship Id="rId20" Type="http://schemas.openxmlformats.org/officeDocument/2006/relationships/image" Target="../media/image93.emf"/><Relationship Id="rId1" Type="http://schemas.openxmlformats.org/officeDocument/2006/relationships/tags" Target="../tags/tag14.xml"/><Relationship Id="rId6" Type="http://schemas.openxmlformats.org/officeDocument/2006/relationships/image" Target="../media/image53.emf"/><Relationship Id="rId11" Type="http://schemas.openxmlformats.org/officeDocument/2006/relationships/image" Target="../media/image84.emf"/><Relationship Id="rId5" Type="http://schemas.openxmlformats.org/officeDocument/2006/relationships/image" Target="../media/image81.emf"/><Relationship Id="rId15" Type="http://schemas.openxmlformats.org/officeDocument/2006/relationships/image" Target="../media/image88.emf"/><Relationship Id="rId10" Type="http://schemas.openxmlformats.org/officeDocument/2006/relationships/image" Target="../media/image83.emf"/><Relationship Id="rId19" Type="http://schemas.openxmlformats.org/officeDocument/2006/relationships/image" Target="../media/image92.emf"/><Relationship Id="rId4" Type="http://schemas.openxmlformats.org/officeDocument/2006/relationships/image" Target="../media/image50.emf"/><Relationship Id="rId9" Type="http://schemas.openxmlformats.org/officeDocument/2006/relationships/image" Target="../media/image82.emf"/><Relationship Id="rId14" Type="http://schemas.openxmlformats.org/officeDocument/2006/relationships/image" Target="../media/image87.emf"/></Relationships>
</file>

<file path=ppt/slides/_rels/slide19.xml.rels><?xml version="1.0" encoding="UTF-8" standalone="yes"?>
<Relationships xmlns="http://schemas.openxmlformats.org/package/2006/relationships"><Relationship Id="rId8" Type="http://schemas.openxmlformats.org/officeDocument/2006/relationships/image" Target="../media/image86.emf"/><Relationship Id="rId13" Type="http://schemas.openxmlformats.org/officeDocument/2006/relationships/image" Target="../media/image99.emf"/><Relationship Id="rId18" Type="http://schemas.openxmlformats.org/officeDocument/2006/relationships/image" Target="../media/image104.emf"/><Relationship Id="rId3" Type="http://schemas.openxmlformats.org/officeDocument/2006/relationships/notesSlide" Target="../notesSlides/notesSlide17.xml"/><Relationship Id="rId7" Type="http://schemas.openxmlformats.org/officeDocument/2006/relationships/image" Target="../media/image54.emf"/><Relationship Id="rId12" Type="http://schemas.openxmlformats.org/officeDocument/2006/relationships/image" Target="../media/image98.emf"/><Relationship Id="rId17" Type="http://schemas.openxmlformats.org/officeDocument/2006/relationships/image" Target="../media/image103.emf"/><Relationship Id="rId2" Type="http://schemas.openxmlformats.org/officeDocument/2006/relationships/slideLayout" Target="../slideLayouts/slideLayout2.xml"/><Relationship Id="rId16" Type="http://schemas.openxmlformats.org/officeDocument/2006/relationships/image" Target="../media/image102.emf"/><Relationship Id="rId20" Type="http://schemas.openxmlformats.org/officeDocument/2006/relationships/image" Target="../media/image106.emf"/><Relationship Id="rId1" Type="http://schemas.openxmlformats.org/officeDocument/2006/relationships/tags" Target="../tags/tag15.xml"/><Relationship Id="rId6" Type="http://schemas.openxmlformats.org/officeDocument/2006/relationships/image" Target="../media/image53.emf"/><Relationship Id="rId11" Type="http://schemas.openxmlformats.org/officeDocument/2006/relationships/image" Target="../media/image97.emf"/><Relationship Id="rId5" Type="http://schemas.openxmlformats.org/officeDocument/2006/relationships/image" Target="../media/image95.emf"/><Relationship Id="rId15" Type="http://schemas.openxmlformats.org/officeDocument/2006/relationships/image" Target="../media/image101.emf"/><Relationship Id="rId10" Type="http://schemas.openxmlformats.org/officeDocument/2006/relationships/image" Target="../media/image96.emf"/><Relationship Id="rId19" Type="http://schemas.openxmlformats.org/officeDocument/2006/relationships/image" Target="../media/image105.emf"/><Relationship Id="rId4" Type="http://schemas.openxmlformats.org/officeDocument/2006/relationships/image" Target="../media/image50.emf"/><Relationship Id="rId9" Type="http://schemas.openxmlformats.org/officeDocument/2006/relationships/image" Target="../media/image56.emf"/><Relationship Id="rId14" Type="http://schemas.openxmlformats.org/officeDocument/2006/relationships/image" Target="../media/image100.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111.emf"/><Relationship Id="rId3" Type="http://schemas.openxmlformats.org/officeDocument/2006/relationships/notesSlide" Target="../notesSlides/notesSlide18.xml"/><Relationship Id="rId7" Type="http://schemas.openxmlformats.org/officeDocument/2006/relationships/image" Target="../media/image110.emf"/><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09.emf"/><Relationship Id="rId5" Type="http://schemas.openxmlformats.org/officeDocument/2006/relationships/image" Target="../media/image108.emf"/><Relationship Id="rId4" Type="http://schemas.openxmlformats.org/officeDocument/2006/relationships/image" Target="../media/image107.emf"/></Relationships>
</file>

<file path=ppt/slides/_rels/slide21.xml.rels><?xml version="1.0" encoding="UTF-8" standalone="yes"?>
<Relationships xmlns="http://schemas.openxmlformats.org/package/2006/relationships"><Relationship Id="rId8" Type="http://schemas.openxmlformats.org/officeDocument/2006/relationships/image" Target="../media/image113.emf"/><Relationship Id="rId3" Type="http://schemas.openxmlformats.org/officeDocument/2006/relationships/notesSlide" Target="../notesSlides/notesSlide19.xml"/><Relationship Id="rId7" Type="http://schemas.openxmlformats.org/officeDocument/2006/relationships/image" Target="../media/image112.em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2.jpeg"/><Relationship Id="rId5" Type="http://schemas.openxmlformats.org/officeDocument/2006/relationships/image" Target="../media/image9.gif"/><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8" Type="http://schemas.openxmlformats.org/officeDocument/2006/relationships/image" Target="../media/image114.emf"/><Relationship Id="rId13" Type="http://schemas.openxmlformats.org/officeDocument/2006/relationships/image" Target="../media/image23.emf"/><Relationship Id="rId3" Type="http://schemas.openxmlformats.org/officeDocument/2006/relationships/notesSlide" Target="../notesSlides/notesSlide21.xml"/><Relationship Id="rId7" Type="http://schemas.openxmlformats.org/officeDocument/2006/relationships/image" Target="../media/image21.emf"/><Relationship Id="rId12" Type="http://schemas.openxmlformats.org/officeDocument/2006/relationships/image" Target="../media/image117.emf"/><Relationship Id="rId2" Type="http://schemas.openxmlformats.org/officeDocument/2006/relationships/slideLayout" Target="../slideLayouts/slideLayout2.xml"/><Relationship Id="rId16" Type="http://schemas.openxmlformats.org/officeDocument/2006/relationships/image" Target="../media/image119.emf"/><Relationship Id="rId1" Type="http://schemas.openxmlformats.org/officeDocument/2006/relationships/tags" Target="../tags/tag19.xml"/><Relationship Id="rId6" Type="http://schemas.openxmlformats.org/officeDocument/2006/relationships/image" Target="../media/image20.emf"/><Relationship Id="rId11" Type="http://schemas.openxmlformats.org/officeDocument/2006/relationships/image" Target="../media/image22.emf"/><Relationship Id="rId5" Type="http://schemas.openxmlformats.org/officeDocument/2006/relationships/image" Target="../media/image19.emf"/><Relationship Id="rId15" Type="http://schemas.openxmlformats.org/officeDocument/2006/relationships/image" Target="../media/image24.emf"/><Relationship Id="rId10" Type="http://schemas.openxmlformats.org/officeDocument/2006/relationships/image" Target="../media/image116.emf"/><Relationship Id="rId4" Type="http://schemas.openxmlformats.org/officeDocument/2006/relationships/image" Target="../media/image18.emf"/><Relationship Id="rId9" Type="http://schemas.openxmlformats.org/officeDocument/2006/relationships/image" Target="../media/image115.emf"/><Relationship Id="rId14" Type="http://schemas.openxmlformats.org/officeDocument/2006/relationships/image" Target="../media/image118.emf"/></Relationships>
</file>

<file path=ppt/slides/_rels/slide2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22.xml"/><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1.emf"/></Relationships>
</file>

<file path=ppt/slides/_rels/slide26.xml.rels><?xml version="1.0" encoding="UTF-8" standalone="yes"?>
<Relationships xmlns="http://schemas.openxmlformats.org/package/2006/relationships"><Relationship Id="rId8" Type="http://schemas.openxmlformats.org/officeDocument/2006/relationships/image" Target="../media/image126.emf"/><Relationship Id="rId3" Type="http://schemas.openxmlformats.org/officeDocument/2006/relationships/notesSlide" Target="../notesSlides/notesSlide24.xml"/><Relationship Id="rId7" Type="http://schemas.openxmlformats.org/officeDocument/2006/relationships/image" Target="../media/image125.emf"/><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22.emf"/><Relationship Id="rId9" Type="http://schemas.openxmlformats.org/officeDocument/2006/relationships/image" Target="../media/image127.emf"/></Relationships>
</file>

<file path=ppt/slides/_rels/slide27.xml.rels><?xml version="1.0" encoding="UTF-8" standalone="yes"?>
<Relationships xmlns="http://schemas.openxmlformats.org/package/2006/relationships"><Relationship Id="rId8" Type="http://schemas.openxmlformats.org/officeDocument/2006/relationships/image" Target="../media/image132.emf"/><Relationship Id="rId3" Type="http://schemas.openxmlformats.org/officeDocument/2006/relationships/notesSlide" Target="../notesSlides/notesSlide25.xml"/><Relationship Id="rId7" Type="http://schemas.openxmlformats.org/officeDocument/2006/relationships/image" Target="../media/image131.emf"/><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30.emf"/><Relationship Id="rId5" Type="http://schemas.openxmlformats.org/officeDocument/2006/relationships/image" Target="../media/image129.emf"/><Relationship Id="rId4" Type="http://schemas.openxmlformats.org/officeDocument/2006/relationships/image" Target="../media/image128.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2.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gif"/><Relationship Id="rId5" Type="http://schemas.openxmlformats.org/officeDocument/2006/relationships/image" Target="../media/image8.emf"/><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hyperlink" Target="http://sites.google.com/site/ihsiangw/"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5.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6.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18.emf"/><Relationship Id="rId18" Type="http://schemas.openxmlformats.org/officeDocument/2006/relationships/image" Target="../media/image23.emf"/><Relationship Id="rId3" Type="http://schemas.openxmlformats.org/officeDocument/2006/relationships/notesSlide" Target="../notesSlides/notesSlide8.xml"/><Relationship Id="rId21" Type="http://schemas.openxmlformats.org/officeDocument/2006/relationships/image" Target="../media/image26.emf"/><Relationship Id="rId7" Type="http://schemas.openxmlformats.org/officeDocument/2006/relationships/image" Target="../media/image16.emf"/><Relationship Id="rId12" Type="http://schemas.openxmlformats.org/officeDocument/2006/relationships/image" Target="../media/image15.jpeg"/><Relationship Id="rId17" Type="http://schemas.openxmlformats.org/officeDocument/2006/relationships/image" Target="../media/image22.emf"/><Relationship Id="rId2" Type="http://schemas.openxmlformats.org/officeDocument/2006/relationships/slideLayout" Target="../slideLayouts/slideLayout2.xml"/><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tags" Target="../tags/tag7.xml"/><Relationship Id="rId6" Type="http://schemas.openxmlformats.org/officeDocument/2006/relationships/image" Target="../media/image12.jpeg"/><Relationship Id="rId11" Type="http://schemas.openxmlformats.org/officeDocument/2006/relationships/image" Target="../media/image10.jpeg"/><Relationship Id="rId5" Type="http://schemas.openxmlformats.org/officeDocument/2006/relationships/image" Target="../media/image9.gif"/><Relationship Id="rId15" Type="http://schemas.openxmlformats.org/officeDocument/2006/relationships/image" Target="../media/image20.emf"/><Relationship Id="rId10" Type="http://schemas.openxmlformats.org/officeDocument/2006/relationships/image" Target="../media/image14.jpeg"/><Relationship Id="rId19" Type="http://schemas.openxmlformats.org/officeDocument/2006/relationships/image" Target="../media/image24.emf"/><Relationship Id="rId4" Type="http://schemas.openxmlformats.org/officeDocument/2006/relationships/image" Target="../media/image7.png"/><Relationship Id="rId9" Type="http://schemas.openxmlformats.org/officeDocument/2006/relationships/image" Target="../media/image13.jpeg"/><Relationship Id="rId1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6386"/>
            <a:ext cx="7772400" cy="1972438"/>
          </a:xfrm>
        </p:spPr>
        <p:txBody>
          <a:bodyPr>
            <a:normAutofit fontScale="90000"/>
          </a:bodyPr>
          <a:lstStyle/>
          <a:p>
            <a:r>
              <a:rPr lang="en-US" b="1" dirty="0" smtClean="0"/>
              <a:t>Cooperative Interference Management in Wireless Networks</a:t>
            </a:r>
            <a:endParaRPr lang="en-US" b="1" dirty="0"/>
          </a:p>
        </p:txBody>
      </p:sp>
      <p:sp>
        <p:nvSpPr>
          <p:cNvPr id="5" name="Subtitle 4"/>
          <p:cNvSpPr>
            <a:spLocks noGrp="1"/>
          </p:cNvSpPr>
          <p:nvPr>
            <p:ph type="subTitle" idx="1"/>
          </p:nvPr>
        </p:nvSpPr>
        <p:spPr>
          <a:xfrm>
            <a:off x="1371600" y="3461775"/>
            <a:ext cx="6400800" cy="1112937"/>
          </a:xfrm>
        </p:spPr>
        <p:txBody>
          <a:bodyPr>
            <a:normAutofit fontScale="92500"/>
          </a:bodyPr>
          <a:lstStyle/>
          <a:p>
            <a:r>
              <a:rPr lang="en-US" sz="3000" dirty="0" smtClean="0"/>
              <a:t>I-Hsiang Wang</a:t>
            </a:r>
          </a:p>
          <a:p>
            <a:r>
              <a:rPr lang="en-US" sz="2600" dirty="0" err="1"/>
              <a:t>École</a:t>
            </a:r>
            <a:r>
              <a:rPr lang="en-US" sz="2600" dirty="0"/>
              <a:t> </a:t>
            </a:r>
            <a:r>
              <a:rPr lang="en-US" sz="2600" dirty="0" err="1"/>
              <a:t>Polytechnique</a:t>
            </a:r>
            <a:r>
              <a:rPr lang="en-US" sz="2600" dirty="0"/>
              <a:t> </a:t>
            </a:r>
            <a:r>
              <a:rPr lang="en-US" sz="2600" dirty="0" err="1"/>
              <a:t>Fédérale</a:t>
            </a:r>
            <a:r>
              <a:rPr lang="en-US" sz="2600" dirty="0"/>
              <a:t> de </a:t>
            </a:r>
            <a:r>
              <a:rPr lang="en-US" sz="2600" dirty="0" smtClean="0"/>
              <a:t>Lausanne (EPFL)</a:t>
            </a:r>
            <a:endParaRPr lang="en-US" sz="2600" dirty="0"/>
          </a:p>
        </p:txBody>
      </p:sp>
      <p:sp>
        <p:nvSpPr>
          <p:cNvPr id="6" name="Text Placeholder 5"/>
          <p:cNvSpPr>
            <a:spLocks noGrp="1"/>
          </p:cNvSpPr>
          <p:nvPr>
            <p:ph type="body" sz="quarter" idx="13"/>
          </p:nvPr>
        </p:nvSpPr>
        <p:spPr>
          <a:xfrm>
            <a:off x="1371600" y="4786354"/>
            <a:ext cx="6400800" cy="1514051"/>
          </a:xfrm>
        </p:spPr>
        <p:txBody>
          <a:bodyPr>
            <a:normAutofit/>
          </a:bodyPr>
          <a:lstStyle/>
          <a:p>
            <a:r>
              <a:rPr lang="en-US" dirty="0" smtClean="0"/>
              <a:t>IE/INC Seminar</a:t>
            </a:r>
          </a:p>
          <a:p>
            <a:r>
              <a:rPr lang="en-US" dirty="0" smtClean="0"/>
              <a:t>Chinese University of Hong Kong, Hong Kong</a:t>
            </a:r>
          </a:p>
          <a:p>
            <a:r>
              <a:rPr lang="en-US" dirty="0" smtClean="0"/>
              <a:t>May 14, 2012</a:t>
            </a:r>
          </a:p>
        </p:txBody>
      </p:sp>
    </p:spTree>
    <p:extLst>
      <p:ext uri="{BB962C8B-B14F-4D97-AF65-F5344CB8AC3E}">
        <p14:creationId xmlns:p14="http://schemas.microsoft.com/office/powerpoint/2010/main" xmlns="" val="2828996393"/>
      </p:ext>
    </p:extLst>
  </p:cSld>
  <p:clrMapOvr>
    <a:masterClrMapping/>
  </p:clrMapOvr>
  <mc:AlternateContent xmlns:mc="http://schemas.openxmlformats.org/markup-compatibility/2006">
    <mc:Choice xmlns:p14="http://schemas.microsoft.com/office/powerpoint/2010/main" xmlns="" Requires="p14">
      <p:transition spd="slow" p14:dur="2000" advTm="28356"/>
    </mc:Choice>
    <mc:Fallback>
      <p:transition spd="slow" advTm="2835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of this talk</a:t>
            </a:r>
            <a:endParaRPr lang="en-US" dirty="0"/>
          </a:p>
        </p:txBody>
      </p:sp>
      <p:sp>
        <p:nvSpPr>
          <p:cNvPr id="3" name="Content Placeholder 2"/>
          <p:cNvSpPr>
            <a:spLocks noGrp="1"/>
          </p:cNvSpPr>
          <p:nvPr>
            <p:ph idx="1"/>
          </p:nvPr>
        </p:nvSpPr>
        <p:spPr/>
        <p:txBody>
          <a:bodyPr/>
          <a:lstStyle/>
          <a:p>
            <a:r>
              <a:rPr lang="en-US" dirty="0" smtClean="0"/>
              <a:t>Focus on the canonical two-</a:t>
            </a:r>
            <a:r>
              <a:rPr lang="en-US" dirty="0" err="1" smtClean="0"/>
              <a:t>Tx</a:t>
            </a:r>
            <a:r>
              <a:rPr lang="en-US" dirty="0" smtClean="0"/>
              <a:t>-two-Rx setting</a:t>
            </a:r>
          </a:p>
          <a:p>
            <a:pPr lvl="1"/>
            <a:endParaRPr lang="en-US" dirty="0"/>
          </a:p>
          <a:p>
            <a:r>
              <a:rPr lang="en-US" dirty="0" smtClean="0"/>
              <a:t>Approximate characterization of capacity region</a:t>
            </a:r>
          </a:p>
          <a:p>
            <a:pPr lvl="1"/>
            <a:endParaRPr lang="en-US" dirty="0"/>
          </a:p>
          <a:p>
            <a:r>
              <a:rPr lang="en-US" dirty="0" smtClean="0"/>
              <a:t>Gain from limited cooperation</a:t>
            </a:r>
          </a:p>
          <a:p>
            <a:pPr lvl="1"/>
            <a:r>
              <a:rPr lang="en-US" dirty="0" smtClean="0"/>
              <a:t>Qualitative interpretation</a:t>
            </a:r>
          </a:p>
          <a:p>
            <a:pPr lvl="1"/>
            <a:r>
              <a:rPr lang="en-US" dirty="0" smtClean="0"/>
              <a:t>Quantitative understanding</a:t>
            </a:r>
          </a:p>
          <a:p>
            <a:pPr lvl="1"/>
            <a:endParaRPr lang="en-US" dirty="0"/>
          </a:p>
          <a:p>
            <a:r>
              <a:rPr lang="en-US" dirty="0" smtClean="0"/>
              <a:t>Optimal </a:t>
            </a:r>
            <a:r>
              <a:rPr lang="en-US" dirty="0"/>
              <a:t>s</a:t>
            </a:r>
            <a:r>
              <a:rPr lang="en-US" dirty="0" smtClean="0"/>
              <a:t>cheme in high-SNR regime</a:t>
            </a:r>
          </a:p>
          <a:p>
            <a:pPr lvl="1"/>
            <a:endParaRPr lang="en-US" dirty="0"/>
          </a:p>
          <a:p>
            <a:r>
              <a:rPr lang="en-US" dirty="0" smtClean="0"/>
              <a:t>Two unicast </a:t>
            </a:r>
            <a:r>
              <a:rPr lang="en-US" dirty="0"/>
              <a:t>s</a:t>
            </a:r>
            <a:r>
              <a:rPr lang="en-US" dirty="0" smtClean="0"/>
              <a:t>essions over layered wireless networks</a:t>
            </a:r>
          </a:p>
          <a:p>
            <a:endParaRPr lang="en-US" dirty="0"/>
          </a:p>
          <a:p>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CE1604D9-7146-434A-B5A6-80F11DFBD226}" type="slidenum">
              <a:rPr lang="en-US" smtClean="0"/>
              <a:pPr/>
              <a:t>9</a:t>
            </a:fld>
            <a:endParaRPr lang="en-US"/>
          </a:p>
        </p:txBody>
      </p:sp>
    </p:spTree>
    <p:extLst>
      <p:ext uri="{BB962C8B-B14F-4D97-AF65-F5344CB8AC3E}">
        <p14:creationId xmlns:p14="http://schemas.microsoft.com/office/powerpoint/2010/main" xmlns="" val="118648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Gaussian Interference Channel</a:t>
            </a:r>
            <a:endParaRPr lang="en-US" dirty="0"/>
          </a:p>
        </p:txBody>
      </p:sp>
      <p:sp>
        <p:nvSpPr>
          <p:cNvPr id="3" name="Content Placeholder 2"/>
          <p:cNvSpPr>
            <a:spLocks noGrp="1"/>
          </p:cNvSpPr>
          <p:nvPr>
            <p:ph idx="1"/>
          </p:nvPr>
        </p:nvSpPr>
        <p:spPr>
          <a:xfrm>
            <a:off x="457200" y="4159608"/>
            <a:ext cx="8229600" cy="2196742"/>
          </a:xfrm>
        </p:spPr>
        <p:txBody>
          <a:bodyPr>
            <a:normAutofit/>
          </a:bodyPr>
          <a:lstStyle/>
          <a:p>
            <a:r>
              <a:rPr lang="en-US" dirty="0" smtClean="0"/>
              <a:t>All nodes know the whole channel</a:t>
            </a:r>
          </a:p>
          <a:p>
            <a:pPr lvl="1"/>
            <a:r>
              <a:rPr lang="en-US" dirty="0" smtClean="0"/>
              <a:t>Direct link: Signal-to-Noise Ratio (SNR)</a:t>
            </a:r>
          </a:p>
          <a:p>
            <a:pPr lvl="1"/>
            <a:r>
              <a:rPr lang="en-US" dirty="0" smtClean="0"/>
              <a:t>Cross link: Interference-to-Noise Ratio (INR)</a:t>
            </a:r>
          </a:p>
          <a:p>
            <a:r>
              <a:rPr lang="en-US" dirty="0" smtClean="0"/>
              <a:t>Capacity is </a:t>
            </a:r>
            <a:r>
              <a:rPr lang="en-US" dirty="0" smtClean="0">
                <a:solidFill>
                  <a:srgbClr val="FF0000"/>
                </a:solidFill>
              </a:rPr>
              <a:t>open for 35+ years</a:t>
            </a:r>
          </a:p>
          <a:p>
            <a:pPr lvl="1"/>
            <a:r>
              <a:rPr lang="en-US" dirty="0" smtClean="0"/>
              <a:t>Capacity region characterized </a:t>
            </a:r>
            <a:r>
              <a:rPr lang="en-US" dirty="0" smtClean="0">
                <a:solidFill>
                  <a:srgbClr val="0000FF"/>
                </a:solidFill>
              </a:rPr>
              <a:t>to within 1 bits/s/Hz </a:t>
            </a:r>
            <a:r>
              <a:rPr lang="en-US" sz="1200" dirty="0"/>
              <a:t>[</a:t>
            </a:r>
            <a:r>
              <a:rPr lang="en-US" sz="1200" dirty="0" err="1"/>
              <a:t>Etkin</a:t>
            </a:r>
            <a:r>
              <a:rPr lang="en-US" sz="1200" dirty="0"/>
              <a:t> </a:t>
            </a:r>
            <a:r>
              <a:rPr lang="en-US" sz="1200" i="1" dirty="0"/>
              <a:t>et.al.</a:t>
            </a:r>
            <a:r>
              <a:rPr lang="en-US" sz="1200" dirty="0"/>
              <a:t>’07</a:t>
            </a:r>
            <a:r>
              <a:rPr lang="en-US" sz="1200" dirty="0" smtClean="0"/>
              <a:t>]</a:t>
            </a:r>
          </a:p>
        </p:txBody>
      </p:sp>
      <p:pic>
        <p:nvPicPr>
          <p:cNvPr id="15" name="Picture 14"/>
          <p:cNvPicPr>
            <a:picLocks noChangeAspect="1"/>
          </p:cNvPicPr>
          <p:nvPr/>
        </p:nvPicPr>
        <p:blipFill>
          <a:blip r:embed="rId4"/>
          <a:stretch>
            <a:fillRect/>
          </a:stretch>
        </p:blipFill>
        <p:spPr>
          <a:xfrm>
            <a:off x="2059151" y="1023216"/>
            <a:ext cx="5157216" cy="3136392"/>
          </a:xfrm>
          <a:prstGeom prst="rect">
            <a:avLst/>
          </a:prstGeom>
        </p:spPr>
      </p:pic>
      <p:pic>
        <p:nvPicPr>
          <p:cNvPr id="16" name="Picture 15"/>
          <p:cNvPicPr>
            <a:picLocks noChangeAspect="1"/>
          </p:cNvPicPr>
          <p:nvPr/>
        </p:nvPicPr>
        <p:blipFill>
          <a:blip r:embed="rId5"/>
          <a:stretch>
            <a:fillRect/>
          </a:stretch>
        </p:blipFill>
        <p:spPr>
          <a:xfrm>
            <a:off x="2540879" y="1275902"/>
            <a:ext cx="4069080" cy="2532888"/>
          </a:xfrm>
          <a:prstGeom prst="rect">
            <a:avLst/>
          </a:prstGeom>
        </p:spPr>
      </p:pic>
      <p:sp>
        <p:nvSpPr>
          <p:cNvPr id="24" name="Slide Number Placeholder 23"/>
          <p:cNvSpPr>
            <a:spLocks noGrp="1"/>
          </p:cNvSpPr>
          <p:nvPr>
            <p:ph type="sldNum" sz="quarter" idx="12"/>
          </p:nvPr>
        </p:nvSpPr>
        <p:spPr/>
        <p:txBody>
          <a:bodyPr/>
          <a:lstStyle/>
          <a:p>
            <a:fld id="{863B3B49-B5D1-7845-A704-4F63867D6133}" type="slidenum">
              <a:rPr lang="en-US" smtClean="0"/>
              <a:pPr/>
              <a:t>10</a:t>
            </a:fld>
            <a:endParaRPr lang="en-US"/>
          </a:p>
        </p:txBody>
      </p:sp>
      <p:sp>
        <p:nvSpPr>
          <p:cNvPr id="25" name="Footer Placeholder 24"/>
          <p:cNvSpPr>
            <a:spLocks noGrp="1"/>
          </p:cNvSpPr>
          <p:nvPr>
            <p:ph type="ftr" sz="quarter" idx="11"/>
          </p:nvPr>
        </p:nvSpPr>
        <p:spPr/>
        <p:txBody>
          <a:bodyPr/>
          <a:lstStyle/>
          <a:p>
            <a:r>
              <a:rPr lang="en-US" smtClean="0"/>
              <a:t>Wang, IE/INC Seminar, CUHK</a:t>
            </a:r>
            <a:endParaRPr lang="en-US"/>
          </a:p>
        </p:txBody>
      </p:sp>
      <p:sp>
        <p:nvSpPr>
          <p:cNvPr id="26" name="Date Placeholder 25"/>
          <p:cNvSpPr>
            <a:spLocks noGrp="1"/>
          </p:cNvSpPr>
          <p:nvPr>
            <p:ph type="dt" sz="half" idx="10"/>
          </p:nvPr>
        </p:nvSpPr>
        <p:spPr/>
        <p:txBody>
          <a:bodyPr/>
          <a:lstStyle/>
          <a:p>
            <a:r>
              <a:rPr lang="en-US" smtClean="0"/>
              <a:t>05/14/12</a:t>
            </a:r>
            <a:endParaRPr lang="en-US"/>
          </a:p>
        </p:txBody>
      </p:sp>
      <p:sp>
        <p:nvSpPr>
          <p:cNvPr id="17" name="TextBox 16"/>
          <p:cNvSpPr txBox="1"/>
          <p:nvPr/>
        </p:nvSpPr>
        <p:spPr>
          <a:xfrm>
            <a:off x="457200" y="4034135"/>
            <a:ext cx="4800600" cy="461665"/>
          </a:xfrm>
          <a:prstGeom prst="rect">
            <a:avLst/>
          </a:prstGeom>
          <a:noFill/>
        </p:spPr>
        <p:txBody>
          <a:bodyPr wrap="square" rtlCol="0" anchor="ctr">
            <a:spAutoFit/>
          </a:bodyPr>
          <a:lstStyle/>
          <a:p>
            <a:r>
              <a:rPr lang="en-US" sz="2400" dirty="0" smtClean="0"/>
              <a:t>Gaussian Interference Channel (GIC)</a:t>
            </a:r>
            <a:endParaRPr lang="en-US" sz="2400" dirty="0"/>
          </a:p>
        </p:txBody>
      </p:sp>
    </p:spTree>
    <p:custDataLst>
      <p:tags r:id="rId1"/>
    </p:custDataLst>
    <p:extLst>
      <p:ext uri="{BB962C8B-B14F-4D97-AF65-F5344CB8AC3E}">
        <p14:creationId xmlns:p14="http://schemas.microsoft.com/office/powerpoint/2010/main" xmlns="" val="3277884954"/>
      </p:ext>
    </p:extLst>
  </p:cSld>
  <p:clrMapOvr>
    <a:masterClrMapping/>
  </p:clrMapOvr>
  <p:transition advTm="121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GIC with Limited Cooperation</a:t>
            </a:r>
            <a:endParaRPr lang="en-US" dirty="0"/>
          </a:p>
        </p:txBody>
      </p:sp>
      <p:sp>
        <p:nvSpPr>
          <p:cNvPr id="3" name="Content Placeholder 2"/>
          <p:cNvSpPr>
            <a:spLocks noGrp="1"/>
          </p:cNvSpPr>
          <p:nvPr>
            <p:ph idx="1"/>
          </p:nvPr>
        </p:nvSpPr>
        <p:spPr>
          <a:xfrm>
            <a:off x="457200" y="4159608"/>
            <a:ext cx="8229600" cy="1966557"/>
          </a:xfrm>
        </p:spPr>
        <p:txBody>
          <a:bodyPr>
            <a:normAutofit/>
          </a:bodyPr>
          <a:lstStyle/>
          <a:p>
            <a:r>
              <a:rPr lang="en-US" dirty="0" smtClean="0"/>
              <a:t>All nodes know the whole channel</a:t>
            </a:r>
          </a:p>
          <a:p>
            <a:r>
              <a:rPr lang="en-US" dirty="0" smtClean="0"/>
              <a:t>Cooperation links are noise-free,</a:t>
            </a:r>
          </a:p>
          <a:p>
            <a:pPr lvl="1"/>
            <a:r>
              <a:rPr lang="en-US" dirty="0" smtClean="0"/>
              <a:t>Orthogonal to each other and the interference channel</a:t>
            </a:r>
          </a:p>
          <a:p>
            <a:pPr lvl="1"/>
            <a:r>
              <a:rPr lang="en-US" dirty="0" smtClean="0"/>
              <a:t>Of finite capacities       and       respectively</a:t>
            </a:r>
          </a:p>
        </p:txBody>
      </p:sp>
      <p:pic>
        <p:nvPicPr>
          <p:cNvPr id="16" name="Picture 15"/>
          <p:cNvPicPr>
            <a:picLocks noChangeAspect="1"/>
          </p:cNvPicPr>
          <p:nvPr/>
        </p:nvPicPr>
        <p:blipFill>
          <a:blip r:embed="rId4"/>
          <a:stretch>
            <a:fillRect/>
          </a:stretch>
        </p:blipFill>
        <p:spPr>
          <a:xfrm>
            <a:off x="2540879" y="1275902"/>
            <a:ext cx="4069080" cy="2532888"/>
          </a:xfrm>
          <a:prstGeom prst="rect">
            <a:avLst/>
          </a:prstGeom>
        </p:spPr>
      </p:pic>
      <p:pic>
        <p:nvPicPr>
          <p:cNvPr id="18" name="Picture 17"/>
          <p:cNvPicPr>
            <a:picLocks noChangeAspect="1"/>
          </p:cNvPicPr>
          <p:nvPr/>
        </p:nvPicPr>
        <p:blipFill>
          <a:blip r:embed="rId5"/>
          <a:stretch>
            <a:fillRect/>
          </a:stretch>
        </p:blipFill>
        <p:spPr>
          <a:xfrm>
            <a:off x="2396781" y="1742298"/>
            <a:ext cx="987552" cy="1709928"/>
          </a:xfrm>
          <a:prstGeom prst="rect">
            <a:avLst/>
          </a:prstGeom>
        </p:spPr>
      </p:pic>
      <p:sp>
        <p:nvSpPr>
          <p:cNvPr id="20" name="TextBox 19"/>
          <p:cNvSpPr txBox="1"/>
          <p:nvPr/>
        </p:nvSpPr>
        <p:spPr>
          <a:xfrm>
            <a:off x="867103" y="2139643"/>
            <a:ext cx="1401379" cy="923330"/>
          </a:xfrm>
          <a:prstGeom prst="rect">
            <a:avLst/>
          </a:prstGeom>
          <a:noFill/>
        </p:spPr>
        <p:txBody>
          <a:bodyPr wrap="square" rtlCol="0" anchor="ctr">
            <a:spAutoFit/>
          </a:bodyPr>
          <a:lstStyle/>
          <a:p>
            <a:pPr algn="ctr"/>
            <a:r>
              <a:rPr lang="en-US" dirty="0" smtClean="0"/>
              <a:t>Out-of-Band Transmitter Cooperation</a:t>
            </a:r>
            <a:endParaRPr lang="en-US" dirty="0"/>
          </a:p>
        </p:txBody>
      </p:sp>
      <p:pic>
        <p:nvPicPr>
          <p:cNvPr id="22" name="Picture 21" descr="latex-image-1.pdf"/>
          <p:cNvPicPr>
            <a:picLocks noChangeAspect="1"/>
          </p:cNvPicPr>
          <p:nvPr/>
        </p:nvPicPr>
        <p:blipFill>
          <a:blip r:embed="rId6"/>
          <a:stretch>
            <a:fillRect/>
          </a:stretch>
        </p:blipFill>
        <p:spPr>
          <a:xfrm>
            <a:off x="4606221" y="5600700"/>
            <a:ext cx="304800" cy="266700"/>
          </a:xfrm>
          <a:prstGeom prst="rect">
            <a:avLst/>
          </a:prstGeom>
        </p:spPr>
      </p:pic>
      <p:pic>
        <p:nvPicPr>
          <p:cNvPr id="23" name="Picture 22" descr="latex-image-1.pdf"/>
          <p:cNvPicPr>
            <a:picLocks noChangeAspect="1"/>
          </p:cNvPicPr>
          <p:nvPr/>
        </p:nvPicPr>
        <p:blipFill>
          <a:blip r:embed="rId7"/>
          <a:stretch>
            <a:fillRect/>
          </a:stretch>
        </p:blipFill>
        <p:spPr>
          <a:xfrm>
            <a:off x="3677306" y="5600700"/>
            <a:ext cx="317500" cy="266700"/>
          </a:xfrm>
          <a:prstGeom prst="rect">
            <a:avLst/>
          </a:prstGeom>
        </p:spPr>
      </p:pic>
      <p:sp>
        <p:nvSpPr>
          <p:cNvPr id="24" name="Slide Number Placeholder 23"/>
          <p:cNvSpPr>
            <a:spLocks noGrp="1"/>
          </p:cNvSpPr>
          <p:nvPr>
            <p:ph type="sldNum" sz="quarter" idx="12"/>
          </p:nvPr>
        </p:nvSpPr>
        <p:spPr/>
        <p:txBody>
          <a:bodyPr/>
          <a:lstStyle/>
          <a:p>
            <a:fld id="{863B3B49-B5D1-7845-A704-4F63867D6133}" type="slidenum">
              <a:rPr lang="en-US" smtClean="0"/>
              <a:pPr/>
              <a:t>11</a:t>
            </a:fld>
            <a:endParaRPr lang="en-US"/>
          </a:p>
        </p:txBody>
      </p:sp>
      <p:sp>
        <p:nvSpPr>
          <p:cNvPr id="25" name="Footer Placeholder 24"/>
          <p:cNvSpPr>
            <a:spLocks noGrp="1"/>
          </p:cNvSpPr>
          <p:nvPr>
            <p:ph type="ftr" sz="quarter" idx="11"/>
          </p:nvPr>
        </p:nvSpPr>
        <p:spPr/>
        <p:txBody>
          <a:bodyPr/>
          <a:lstStyle/>
          <a:p>
            <a:r>
              <a:rPr lang="en-US" smtClean="0"/>
              <a:t>Wang, IE/INC Seminar, CUHK</a:t>
            </a:r>
            <a:endParaRPr lang="en-US"/>
          </a:p>
        </p:txBody>
      </p:sp>
      <p:sp>
        <p:nvSpPr>
          <p:cNvPr id="26" name="Date Placeholder 25"/>
          <p:cNvSpPr>
            <a:spLocks noGrp="1"/>
          </p:cNvSpPr>
          <p:nvPr>
            <p:ph type="dt" sz="half" idx="10"/>
          </p:nvPr>
        </p:nvSpPr>
        <p:spPr/>
        <p:txBody>
          <a:bodyPr/>
          <a:lstStyle/>
          <a:p>
            <a:r>
              <a:rPr lang="en-US" smtClean="0"/>
              <a:t>05/14/12</a:t>
            </a:r>
            <a:endParaRPr lang="en-US"/>
          </a:p>
        </p:txBody>
      </p:sp>
      <p:pic>
        <p:nvPicPr>
          <p:cNvPr id="13" name="Picture 12"/>
          <p:cNvPicPr>
            <a:picLocks noChangeAspect="1"/>
          </p:cNvPicPr>
          <p:nvPr/>
        </p:nvPicPr>
        <p:blipFill>
          <a:blip r:embed="rId5"/>
          <a:stretch>
            <a:fillRect/>
          </a:stretch>
        </p:blipFill>
        <p:spPr>
          <a:xfrm>
            <a:off x="5775178" y="1742298"/>
            <a:ext cx="987552" cy="1709928"/>
          </a:xfrm>
          <a:prstGeom prst="rect">
            <a:avLst/>
          </a:prstGeom>
        </p:spPr>
      </p:pic>
      <p:sp>
        <p:nvSpPr>
          <p:cNvPr id="14" name="TextBox 13"/>
          <p:cNvSpPr txBox="1"/>
          <p:nvPr/>
        </p:nvSpPr>
        <p:spPr>
          <a:xfrm>
            <a:off x="6944594" y="2139643"/>
            <a:ext cx="1401379" cy="923330"/>
          </a:xfrm>
          <a:prstGeom prst="rect">
            <a:avLst/>
          </a:prstGeom>
          <a:noFill/>
        </p:spPr>
        <p:txBody>
          <a:bodyPr wrap="square" rtlCol="0" anchor="ctr">
            <a:spAutoFit/>
          </a:bodyPr>
          <a:lstStyle/>
          <a:p>
            <a:pPr algn="ctr"/>
            <a:r>
              <a:rPr lang="en-US" dirty="0" smtClean="0"/>
              <a:t>Out-of-Band Receiver Cooperation</a:t>
            </a:r>
            <a:endParaRPr lang="en-US" dirty="0"/>
          </a:p>
        </p:txBody>
      </p:sp>
    </p:spTree>
    <p:custDataLst>
      <p:tags r:id="rId1"/>
    </p:custDataLst>
    <p:extLst>
      <p:ext uri="{BB962C8B-B14F-4D97-AF65-F5344CB8AC3E}">
        <p14:creationId xmlns:p14="http://schemas.microsoft.com/office/powerpoint/2010/main" xmlns="" val="3821136488"/>
      </p:ext>
    </p:extLst>
  </p:cSld>
  <p:clrMapOvr>
    <a:masterClrMapping/>
  </p:clrMapOvr>
  <p:transition advTm="121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2802" y="5562600"/>
            <a:ext cx="8227646" cy="533400"/>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2590800" y="1191613"/>
            <a:ext cx="4238625" cy="2524125"/>
          </a:xfrm>
          <a:prstGeom prst="rect">
            <a:avLst/>
          </a:prstGeom>
        </p:spPr>
      </p:pic>
      <p:pic>
        <p:nvPicPr>
          <p:cNvPr id="18" name="Picture 17"/>
          <p:cNvPicPr>
            <a:picLocks noChangeAspect="1"/>
          </p:cNvPicPr>
          <p:nvPr/>
        </p:nvPicPr>
        <p:blipFill>
          <a:blip r:embed="rId5"/>
          <a:stretch>
            <a:fillRect/>
          </a:stretch>
        </p:blipFill>
        <p:spPr>
          <a:xfrm>
            <a:off x="3886200" y="1133475"/>
            <a:ext cx="1143000" cy="2676525"/>
          </a:xfrm>
          <a:prstGeom prst="rect">
            <a:avLst/>
          </a:prstGeom>
        </p:spPr>
      </p:pic>
      <p:sp>
        <p:nvSpPr>
          <p:cNvPr id="2" name="Title 1"/>
          <p:cNvSpPr>
            <a:spLocks noGrp="1"/>
          </p:cNvSpPr>
          <p:nvPr>
            <p:ph type="title"/>
          </p:nvPr>
        </p:nvSpPr>
        <p:spPr/>
        <p:txBody>
          <a:bodyPr/>
          <a:lstStyle/>
          <a:p>
            <a:r>
              <a:rPr lang="en-US" dirty="0" smtClean="0"/>
              <a:t>Capacity to within a Bounded Gap</a:t>
            </a:r>
            <a:endParaRPr lang="en-US" dirty="0"/>
          </a:p>
        </p:txBody>
      </p:sp>
      <p:sp>
        <p:nvSpPr>
          <p:cNvPr id="26" name="Date Placeholder 25"/>
          <p:cNvSpPr>
            <a:spLocks noGrp="1"/>
          </p:cNvSpPr>
          <p:nvPr>
            <p:ph type="dt" sz="half" idx="10"/>
          </p:nvPr>
        </p:nvSpPr>
        <p:spPr/>
        <p:txBody>
          <a:bodyPr/>
          <a:lstStyle/>
          <a:p>
            <a:r>
              <a:rPr lang="en-US" smtClean="0"/>
              <a:t>05/14/12</a:t>
            </a:r>
            <a:endParaRPr lang="en-US"/>
          </a:p>
        </p:txBody>
      </p:sp>
      <p:sp>
        <p:nvSpPr>
          <p:cNvPr id="25" name="Footer Placeholder 24"/>
          <p:cNvSpPr>
            <a:spLocks noGrp="1"/>
          </p:cNvSpPr>
          <p:nvPr>
            <p:ph type="ftr" sz="quarter" idx="11"/>
          </p:nvPr>
        </p:nvSpPr>
        <p:spPr/>
        <p:txBody>
          <a:bodyPr/>
          <a:lstStyle/>
          <a:p>
            <a:r>
              <a:rPr lang="en-US" smtClean="0"/>
              <a:t>Wang, IE/INC Seminar, CUHK</a:t>
            </a:r>
            <a:endParaRPr lang="en-US" dirty="0"/>
          </a:p>
        </p:txBody>
      </p:sp>
      <p:sp>
        <p:nvSpPr>
          <p:cNvPr id="24" name="Slide Number Placeholder 23"/>
          <p:cNvSpPr>
            <a:spLocks noGrp="1"/>
          </p:cNvSpPr>
          <p:nvPr>
            <p:ph type="sldNum" sz="quarter" idx="12"/>
          </p:nvPr>
        </p:nvSpPr>
        <p:spPr/>
        <p:txBody>
          <a:bodyPr/>
          <a:lstStyle/>
          <a:p>
            <a:fld id="{863B3B49-B5D1-7845-A704-4F63867D6133}" type="slidenum">
              <a:rPr lang="en-US" smtClean="0"/>
              <a:pPr/>
              <a:t>12</a:t>
            </a:fld>
            <a:endParaRPr lang="en-US"/>
          </a:p>
        </p:txBody>
      </p:sp>
      <p:sp>
        <p:nvSpPr>
          <p:cNvPr id="14" name="Content Placeholder 13"/>
          <p:cNvSpPr>
            <a:spLocks noGrp="1"/>
          </p:cNvSpPr>
          <p:nvPr>
            <p:ph idx="1"/>
          </p:nvPr>
        </p:nvSpPr>
        <p:spPr>
          <a:xfrm>
            <a:off x="457200" y="4038600"/>
            <a:ext cx="8229600" cy="2317750"/>
          </a:xfrm>
        </p:spPr>
        <p:txBody>
          <a:bodyPr>
            <a:noAutofit/>
          </a:bodyPr>
          <a:lstStyle/>
          <a:p>
            <a:pPr>
              <a:buClr>
                <a:schemeClr val="tx1"/>
              </a:buClr>
            </a:pPr>
            <a:r>
              <a:rPr lang="en-US" sz="2400" b="1" dirty="0" smtClean="0">
                <a:solidFill>
                  <a:srgbClr val="000000"/>
                </a:solidFill>
              </a:rPr>
              <a:t>Rx Cooperation</a:t>
            </a:r>
            <a:r>
              <a:rPr lang="en-US" sz="2400" dirty="0" smtClean="0">
                <a:solidFill>
                  <a:srgbClr val="000000"/>
                </a:solidFill>
              </a:rPr>
              <a:t>: </a:t>
            </a:r>
            <a:r>
              <a:rPr lang="en-US" sz="2400" dirty="0" smtClean="0">
                <a:solidFill>
                  <a:srgbClr val="0000FF"/>
                </a:solidFill>
              </a:rPr>
              <a:t>Capacity region</a:t>
            </a:r>
            <a:r>
              <a:rPr lang="en-US" sz="2400" dirty="0" smtClean="0"/>
              <a:t> to within 2 bits/s/Hz</a:t>
            </a:r>
            <a:r>
              <a:rPr lang="en-US" sz="1600" dirty="0" smtClean="0"/>
              <a:t> </a:t>
            </a:r>
            <a:r>
              <a:rPr lang="en-US" sz="1200" dirty="0" smtClean="0"/>
              <a:t>[W&amp;Tse’09]</a:t>
            </a:r>
            <a:endParaRPr lang="en-US" sz="1200" dirty="0" smtClean="0">
              <a:solidFill>
                <a:srgbClr val="0000FF"/>
              </a:solidFill>
            </a:endParaRPr>
          </a:p>
          <a:p>
            <a:pPr>
              <a:buClr>
                <a:schemeClr val="tx1"/>
              </a:buClr>
            </a:pPr>
            <a:r>
              <a:rPr lang="en-US" sz="2400" b="1" dirty="0" err="1" smtClean="0">
                <a:solidFill>
                  <a:srgbClr val="000000"/>
                </a:solidFill>
              </a:rPr>
              <a:t>Tx</a:t>
            </a:r>
            <a:r>
              <a:rPr lang="en-US" sz="2400" b="1" dirty="0" smtClean="0">
                <a:solidFill>
                  <a:srgbClr val="000000"/>
                </a:solidFill>
              </a:rPr>
              <a:t> Cooperation</a:t>
            </a:r>
            <a:r>
              <a:rPr lang="en-US" sz="2400" dirty="0" smtClean="0">
                <a:solidFill>
                  <a:srgbClr val="000000"/>
                </a:solidFill>
              </a:rPr>
              <a:t>: </a:t>
            </a:r>
            <a:r>
              <a:rPr lang="en-US" sz="2400" dirty="0" smtClean="0">
                <a:solidFill>
                  <a:srgbClr val="0000FF"/>
                </a:solidFill>
              </a:rPr>
              <a:t>Capacity region</a:t>
            </a:r>
            <a:r>
              <a:rPr lang="en-US" sz="2400" dirty="0" smtClean="0"/>
              <a:t> to within 6.5 bits/s/</a:t>
            </a:r>
            <a:r>
              <a:rPr lang="en-US" sz="2400" dirty="0"/>
              <a:t>Hz </a:t>
            </a:r>
            <a:r>
              <a:rPr lang="en-US" sz="1200" dirty="0"/>
              <a:t>[W&amp;Tse</a:t>
            </a:r>
            <a:r>
              <a:rPr lang="en-US" sz="1200" dirty="0" smtClean="0"/>
              <a:t>’10]</a:t>
            </a:r>
          </a:p>
          <a:p>
            <a:pPr>
              <a:buClr>
                <a:schemeClr val="tx1"/>
              </a:buClr>
            </a:pPr>
            <a:r>
              <a:rPr lang="en-US" sz="2400" dirty="0" smtClean="0"/>
              <a:t>The </a:t>
            </a:r>
            <a:r>
              <a:rPr lang="en-US" sz="2400" dirty="0"/>
              <a:t>first </a:t>
            </a:r>
            <a:r>
              <a:rPr lang="en-US" sz="2400" dirty="0">
                <a:solidFill>
                  <a:srgbClr val="0000FF"/>
                </a:solidFill>
              </a:rPr>
              <a:t>uniform approximation result</a:t>
            </a:r>
            <a:r>
              <a:rPr lang="en-US" sz="2400" dirty="0"/>
              <a:t> on the </a:t>
            </a:r>
            <a:r>
              <a:rPr lang="en-US" sz="2400" dirty="0">
                <a:solidFill>
                  <a:srgbClr val="0000FF"/>
                </a:solidFill>
              </a:rPr>
              <a:t>capacity region</a:t>
            </a:r>
            <a:r>
              <a:rPr lang="en-US" sz="2400" dirty="0"/>
              <a:t> of </a:t>
            </a:r>
            <a:r>
              <a:rPr lang="en-US" sz="2400" i="1" dirty="0" smtClean="0"/>
              <a:t>GIC </a:t>
            </a:r>
            <a:r>
              <a:rPr lang="en-US" sz="2400" i="1" dirty="0"/>
              <a:t>with </a:t>
            </a:r>
            <a:r>
              <a:rPr lang="en-US" sz="2400" i="1" dirty="0" smtClean="0"/>
              <a:t>Rx </a:t>
            </a:r>
            <a:r>
              <a:rPr lang="en-US" sz="2400" i="1" dirty="0"/>
              <a:t>cooperation </a:t>
            </a:r>
            <a:r>
              <a:rPr lang="en-US" sz="2400" i="1" dirty="0" smtClean="0"/>
              <a:t>or </a:t>
            </a:r>
            <a:r>
              <a:rPr lang="en-US" sz="2400" i="1" dirty="0" err="1" smtClean="0"/>
              <a:t>Tx</a:t>
            </a:r>
            <a:r>
              <a:rPr lang="en-US" sz="2400" i="1" dirty="0" smtClean="0"/>
              <a:t> cooperation</a:t>
            </a:r>
          </a:p>
          <a:p>
            <a:pPr>
              <a:buClr>
                <a:schemeClr val="tx1"/>
              </a:buClr>
            </a:pPr>
            <a:r>
              <a:rPr lang="en-US" sz="2400" dirty="0" smtClean="0"/>
              <a:t>As SNR goes to infinity, gap is negligible: Capacity at high SNR!</a:t>
            </a:r>
            <a:endParaRPr lang="en-US" sz="2400" dirty="0"/>
          </a:p>
        </p:txBody>
      </p:sp>
      <p:pic>
        <p:nvPicPr>
          <p:cNvPr id="17" name="Picture 16"/>
          <p:cNvPicPr>
            <a:picLocks noChangeAspect="1"/>
          </p:cNvPicPr>
          <p:nvPr/>
        </p:nvPicPr>
        <p:blipFill>
          <a:blip r:embed="rId6"/>
          <a:stretch>
            <a:fillRect/>
          </a:stretch>
        </p:blipFill>
        <p:spPr>
          <a:xfrm>
            <a:off x="2438400" y="1600200"/>
            <a:ext cx="1028700" cy="1685925"/>
          </a:xfrm>
          <a:prstGeom prst="rect">
            <a:avLst/>
          </a:prstGeom>
        </p:spPr>
      </p:pic>
      <p:pic>
        <p:nvPicPr>
          <p:cNvPr id="11" name="Picture 10"/>
          <p:cNvPicPr>
            <a:picLocks noChangeAspect="1"/>
          </p:cNvPicPr>
          <p:nvPr/>
        </p:nvPicPr>
        <p:blipFill>
          <a:blip r:embed="rId6"/>
          <a:stretch>
            <a:fillRect/>
          </a:stretch>
        </p:blipFill>
        <p:spPr>
          <a:xfrm>
            <a:off x="5943600" y="1600200"/>
            <a:ext cx="1028700" cy="1685925"/>
          </a:xfrm>
          <a:prstGeom prst="rect">
            <a:avLst/>
          </a:prstGeom>
        </p:spPr>
      </p:pic>
      <p:sp>
        <p:nvSpPr>
          <p:cNvPr id="3" name="Rectangle 2"/>
          <p:cNvSpPr/>
          <p:nvPr/>
        </p:nvSpPr>
        <p:spPr>
          <a:xfrm>
            <a:off x="465838" y="3807960"/>
            <a:ext cx="2577749" cy="369332"/>
          </a:xfrm>
          <a:prstGeom prst="rect">
            <a:avLst/>
          </a:prstGeom>
        </p:spPr>
        <p:txBody>
          <a:bodyPr wrap="none">
            <a:spAutoFit/>
          </a:bodyPr>
          <a:lstStyle/>
          <a:p>
            <a:r>
              <a:rPr lang="en-US" u="sng" dirty="0"/>
              <a:t>Joint work with David </a:t>
            </a:r>
            <a:r>
              <a:rPr lang="en-US" u="sng" dirty="0" err="1"/>
              <a:t>Tse</a:t>
            </a:r>
            <a:endParaRPr lang="en-US" u="sng" dirty="0"/>
          </a:p>
        </p:txBody>
      </p:sp>
    </p:spTree>
    <p:custDataLst>
      <p:tags r:id="rId1"/>
    </p:custDataLst>
    <p:extLst>
      <p:ext uri="{BB962C8B-B14F-4D97-AF65-F5344CB8AC3E}">
        <p14:creationId xmlns:p14="http://schemas.microsoft.com/office/powerpoint/2010/main" xmlns="" val="481359953"/>
      </p:ext>
    </p:extLst>
  </p:cSld>
  <p:clrMapOvr>
    <a:masterClrMapping/>
  </p:clrMapOvr>
  <p:transition advTm="841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grpId="1" nodeType="clickEffect">
                                  <p:stCondLst>
                                    <p:cond delay="0"/>
                                  </p:stCondLst>
                                  <p:endCondLst>
                                    <p:cond evt="onNext" delay="0">
                                      <p:tgtEl>
                                        <p:sldTgt/>
                                      </p:tgtEl>
                                    </p:cond>
                                  </p:endCondLst>
                                  <p:childTnLst>
                                    <p:set>
                                      <p:cBhvr rctx="PPT">
                                        <p:cTn id="12" dur="indefinite"/>
                                        <p:tgtEl>
                                          <p:spTgt spid="14">
                                            <p:txEl>
                                              <p:pRg st="0" end="0"/>
                                            </p:txEl>
                                          </p:spTgt>
                                        </p:tgtEl>
                                        <p:attrNameLst>
                                          <p:attrName>style.opacity</p:attrName>
                                        </p:attrNameLst>
                                      </p:cBhvr>
                                      <p:to>
                                        <p:strVal val="0.5"/>
                                      </p:to>
                                    </p:set>
                                    <p:animEffect filter="image" prLst="opacity: 0.5">
                                      <p:cBhvr rctx="IE">
                                        <p:cTn id="13" dur="indefinite"/>
                                        <p:tgtEl>
                                          <p:spTgt spid="14">
                                            <p:txEl>
                                              <p:pRg st="0" end="0"/>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9" presetClass="emph" presetSubtype="0" nodeType="withEffect">
                                  <p:stCondLst>
                                    <p:cond delay="0"/>
                                  </p:stCondLst>
                                  <p:endCondLst>
                                    <p:cond evt="onNext" delay="0">
                                      <p:tgtEl>
                                        <p:sldTgt/>
                                      </p:tgtEl>
                                    </p:cond>
                                  </p:endCondLst>
                                  <p:childTnLst>
                                    <p:set>
                                      <p:cBhvr rctx="PPT">
                                        <p:cTn id="19" dur="indefinite"/>
                                        <p:tgtEl>
                                          <p:spTgt spid="11"/>
                                        </p:tgtEl>
                                        <p:attrNameLst>
                                          <p:attrName>style.opacity</p:attrName>
                                        </p:attrNameLst>
                                      </p:cBhvr>
                                      <p:to>
                                        <p:strVal val="0.5"/>
                                      </p:to>
                                    </p:set>
                                    <p:animEffect filter="image" prLst="opacity: 0.5">
                                      <p:cBhvr rctx="IE">
                                        <p:cTn id="20" dur="indefinite"/>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build="p"/>
      <p:bldP spid="14"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the Gain from Coop</a:t>
            </a:r>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8C1BA23B-1845-2E4A-831E-50650296B454}" type="slidenum">
              <a:rPr lang="en-US" smtClean="0"/>
              <a:pPr/>
              <a:t>13</a:t>
            </a:fld>
            <a:endParaRPr lang="en-US"/>
          </a:p>
        </p:txBody>
      </p:sp>
      <p:pic>
        <p:nvPicPr>
          <p:cNvPr id="8" name="Picture 7"/>
          <p:cNvPicPr>
            <a:picLocks noChangeAspect="1"/>
          </p:cNvPicPr>
          <p:nvPr/>
        </p:nvPicPr>
        <p:blipFill>
          <a:blip r:embed="rId4"/>
          <a:stretch>
            <a:fillRect/>
          </a:stretch>
        </p:blipFill>
        <p:spPr>
          <a:xfrm>
            <a:off x="3284295" y="1009284"/>
            <a:ext cx="5153025" cy="3867150"/>
          </a:xfrm>
          <a:prstGeom prst="rect">
            <a:avLst/>
          </a:prstGeom>
        </p:spPr>
      </p:pic>
      <p:sp>
        <p:nvSpPr>
          <p:cNvPr id="13" name="Rectangle 12"/>
          <p:cNvSpPr/>
          <p:nvPr/>
        </p:nvSpPr>
        <p:spPr>
          <a:xfrm>
            <a:off x="3943422" y="1292789"/>
            <a:ext cx="411480" cy="3154680"/>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4334771" y="1064531"/>
            <a:ext cx="66675" cy="3495675"/>
          </a:xfrm>
          <a:prstGeom prst="rect">
            <a:avLst/>
          </a:prstGeom>
        </p:spPr>
      </p:pic>
      <p:sp>
        <p:nvSpPr>
          <p:cNvPr id="14" name="Rectangle 13"/>
          <p:cNvSpPr/>
          <p:nvPr/>
        </p:nvSpPr>
        <p:spPr>
          <a:xfrm>
            <a:off x="4354902" y="1292789"/>
            <a:ext cx="3560157" cy="3154680"/>
          </a:xfrm>
          <a:prstGeom prst="rect">
            <a:avLst/>
          </a:prstGeom>
          <a:solidFill>
            <a:srgbClr val="00FFF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843789" y="4904754"/>
            <a:ext cx="2199265" cy="646331"/>
          </a:xfrm>
          <a:prstGeom prst="rect">
            <a:avLst/>
          </a:prstGeom>
          <a:solidFill>
            <a:srgbClr val="FFFF00"/>
          </a:solidFill>
          <a:ln>
            <a:solidFill>
              <a:srgbClr val="000000"/>
            </a:solidFill>
          </a:ln>
          <a:effectLst>
            <a:outerShdw blurRad="50800" dist="38100" dir="2700000" algn="tl" rotWithShape="0">
              <a:srgbClr val="000000">
                <a:alpha val="43000"/>
              </a:srgbClr>
            </a:outerShdw>
          </a:effectLst>
        </p:spPr>
        <p:txBody>
          <a:bodyPr wrap="none" rtlCol="0" anchor="ctr">
            <a:spAutoFit/>
          </a:bodyPr>
          <a:lstStyle/>
          <a:p>
            <a:pPr algn="ctr"/>
            <a:r>
              <a:rPr lang="en-US" b="1" dirty="0" smtClean="0"/>
              <a:t>Linear Region</a:t>
            </a:r>
          </a:p>
          <a:p>
            <a:pPr algn="ctr"/>
            <a:r>
              <a:rPr lang="en-US" i="1" dirty="0" smtClean="0">
                <a:latin typeface="Gill Sans"/>
                <a:cs typeface="Gill Sans"/>
              </a:rPr>
              <a:t>Cooperation is efficient</a:t>
            </a:r>
            <a:endParaRPr lang="en-US" i="1" dirty="0">
              <a:latin typeface="Gill Sans"/>
              <a:cs typeface="Gill Sans"/>
            </a:endParaRPr>
          </a:p>
        </p:txBody>
      </p:sp>
      <p:sp>
        <p:nvSpPr>
          <p:cNvPr id="16" name="TextBox 15"/>
          <p:cNvSpPr txBox="1"/>
          <p:nvPr/>
        </p:nvSpPr>
        <p:spPr>
          <a:xfrm>
            <a:off x="6086346" y="4904759"/>
            <a:ext cx="2350974" cy="646331"/>
          </a:xfrm>
          <a:prstGeom prst="rect">
            <a:avLst/>
          </a:prstGeom>
          <a:solidFill>
            <a:srgbClr val="00FFFF"/>
          </a:solidFill>
          <a:ln>
            <a:solidFill>
              <a:srgbClr val="000000"/>
            </a:solidFill>
          </a:ln>
          <a:effectLst>
            <a:outerShdw blurRad="50800" dist="38100" dir="2700000" algn="tl" rotWithShape="0">
              <a:srgbClr val="000000">
                <a:alpha val="43000"/>
              </a:srgbClr>
            </a:outerShdw>
          </a:effectLst>
        </p:spPr>
        <p:txBody>
          <a:bodyPr wrap="none" rtlCol="0" anchor="ctr">
            <a:spAutoFit/>
          </a:bodyPr>
          <a:lstStyle/>
          <a:p>
            <a:pPr algn="ctr"/>
            <a:r>
              <a:rPr lang="en-US" b="1" dirty="0" smtClean="0"/>
              <a:t>Saturation Region</a:t>
            </a:r>
          </a:p>
          <a:p>
            <a:pPr algn="ctr"/>
            <a:r>
              <a:rPr lang="en-US" i="1" dirty="0" smtClean="0">
                <a:latin typeface="Gill Sans"/>
                <a:cs typeface="Gill Sans"/>
              </a:rPr>
              <a:t>Cooperation is inefficient</a:t>
            </a:r>
            <a:endParaRPr lang="en-US" i="1" dirty="0">
              <a:latin typeface="Gill Sans"/>
              <a:cs typeface="Gill Sans"/>
            </a:endParaRPr>
          </a:p>
        </p:txBody>
      </p:sp>
      <p:cxnSp>
        <p:nvCxnSpPr>
          <p:cNvPr id="18" name="Straight Arrow Connector 17"/>
          <p:cNvCxnSpPr>
            <a:stCxn id="15" idx="0"/>
          </p:cNvCxnSpPr>
          <p:nvPr/>
        </p:nvCxnSpPr>
        <p:spPr>
          <a:xfrm rot="5400000" flipH="1" flipV="1">
            <a:off x="3539336" y="4248430"/>
            <a:ext cx="1060411" cy="25223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0"/>
          </p:cNvCxnSpPr>
          <p:nvPr/>
        </p:nvCxnSpPr>
        <p:spPr>
          <a:xfrm rot="16200000" flipV="1">
            <a:off x="6377309" y="4020234"/>
            <a:ext cx="1060416" cy="70863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346334" y="2698978"/>
            <a:ext cx="1914106" cy="307777"/>
          </a:xfrm>
          <a:prstGeom prst="rect">
            <a:avLst/>
          </a:prstGeom>
          <a:noFill/>
        </p:spPr>
        <p:txBody>
          <a:bodyPr wrap="none" rtlCol="0">
            <a:spAutoFit/>
          </a:bodyPr>
          <a:lstStyle/>
          <a:p>
            <a:r>
              <a:rPr lang="en-US" sz="1400" dirty="0" smtClean="0"/>
              <a:t>degree-of-freedom gain</a:t>
            </a:r>
            <a:endParaRPr lang="en-US" sz="1400" dirty="0"/>
          </a:p>
        </p:txBody>
      </p:sp>
      <p:cxnSp>
        <p:nvCxnSpPr>
          <p:cNvPr id="29" name="Straight Arrow Connector 28"/>
          <p:cNvCxnSpPr/>
          <p:nvPr/>
        </p:nvCxnSpPr>
        <p:spPr>
          <a:xfrm rot="5400000">
            <a:off x="4071247" y="2881753"/>
            <a:ext cx="661986" cy="1588"/>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888234" y="2198417"/>
            <a:ext cx="994946" cy="307777"/>
          </a:xfrm>
          <a:prstGeom prst="rect">
            <a:avLst/>
          </a:prstGeom>
          <a:noFill/>
        </p:spPr>
        <p:txBody>
          <a:bodyPr wrap="none" rtlCol="0">
            <a:spAutoFit/>
          </a:bodyPr>
          <a:lstStyle/>
          <a:p>
            <a:r>
              <a:rPr lang="en-US" sz="1400" dirty="0" smtClean="0"/>
              <a:t>power gain</a:t>
            </a:r>
            <a:endParaRPr lang="en-US" sz="1400" dirty="0"/>
          </a:p>
        </p:txBody>
      </p:sp>
      <p:cxnSp>
        <p:nvCxnSpPr>
          <p:cNvPr id="32" name="Straight Arrow Connector 31"/>
          <p:cNvCxnSpPr/>
          <p:nvPr/>
        </p:nvCxnSpPr>
        <p:spPr>
          <a:xfrm rot="5400000">
            <a:off x="7744494" y="2397269"/>
            <a:ext cx="308571" cy="1588"/>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83981" y="1132129"/>
            <a:ext cx="2195884" cy="646331"/>
          </a:xfrm>
          <a:prstGeom prst="rect">
            <a:avLst/>
          </a:prstGeom>
          <a:noFill/>
        </p:spPr>
        <p:txBody>
          <a:bodyPr wrap="none" rtlCol="0">
            <a:spAutoFit/>
          </a:bodyPr>
          <a:lstStyle/>
          <a:p>
            <a:pPr algn="ctr"/>
            <a:r>
              <a:rPr lang="en-US" dirty="0" smtClean="0"/>
              <a:t>Receiver Cooperation</a:t>
            </a:r>
          </a:p>
          <a:p>
            <a:pPr algn="ctr"/>
            <a:r>
              <a:rPr lang="en-US" dirty="0" smtClean="0"/>
              <a:t>Symmetric Case</a:t>
            </a:r>
            <a:endParaRPr lang="en-US" dirty="0"/>
          </a:p>
        </p:txBody>
      </p:sp>
      <p:pic>
        <p:nvPicPr>
          <p:cNvPr id="37" name="Picture 36"/>
          <p:cNvPicPr>
            <a:picLocks noChangeAspect="1"/>
          </p:cNvPicPr>
          <p:nvPr/>
        </p:nvPicPr>
        <p:blipFill>
          <a:blip r:embed="rId6"/>
          <a:stretch>
            <a:fillRect/>
          </a:stretch>
        </p:blipFill>
        <p:spPr>
          <a:xfrm>
            <a:off x="280731" y="1937437"/>
            <a:ext cx="3157220" cy="1906905"/>
          </a:xfrm>
          <a:prstGeom prst="rect">
            <a:avLst/>
          </a:prstGeom>
        </p:spPr>
      </p:pic>
      <p:sp>
        <p:nvSpPr>
          <p:cNvPr id="38" name="TextBox 37"/>
          <p:cNvSpPr txBox="1"/>
          <p:nvPr/>
        </p:nvSpPr>
        <p:spPr>
          <a:xfrm>
            <a:off x="2407689" y="5756000"/>
            <a:ext cx="4145511" cy="523220"/>
          </a:xfrm>
          <a:prstGeom prst="rect">
            <a:avLst/>
          </a:prstGeom>
          <a:solidFill>
            <a:srgbClr val="FF6600"/>
          </a:solidFill>
          <a:effectLst>
            <a:outerShdw blurRad="50800" dist="38100" dir="2700000" algn="tl" rotWithShape="0">
              <a:srgbClr val="000000">
                <a:alpha val="43000"/>
              </a:srgbClr>
            </a:outerShdw>
          </a:effectLst>
        </p:spPr>
        <p:txBody>
          <a:bodyPr wrap="none" rtlCol="0">
            <a:spAutoFit/>
          </a:bodyPr>
          <a:lstStyle/>
          <a:p>
            <a:r>
              <a:rPr lang="en-US" sz="2800" dirty="0" smtClean="0"/>
              <a:t>Focus on the </a:t>
            </a:r>
            <a:r>
              <a:rPr lang="en-US" sz="2800" b="1" dirty="0" smtClean="0"/>
              <a:t>Linear Region</a:t>
            </a:r>
            <a:endParaRPr lang="en-US" sz="2800" b="1" dirty="0"/>
          </a:p>
        </p:txBody>
      </p:sp>
      <p:sp>
        <p:nvSpPr>
          <p:cNvPr id="3" name="Cloud 2"/>
          <p:cNvSpPr/>
          <p:nvPr/>
        </p:nvSpPr>
        <p:spPr>
          <a:xfrm>
            <a:off x="783982" y="1924463"/>
            <a:ext cx="1959218" cy="211413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Wireless</a:t>
            </a:r>
            <a:endParaRPr lang="en-US" sz="2400" b="1" dirty="0">
              <a:solidFill>
                <a:srgbClr val="000000"/>
              </a:solidFill>
            </a:endParaRPr>
          </a:p>
        </p:txBody>
      </p:sp>
      <p:sp>
        <p:nvSpPr>
          <p:cNvPr id="9" name="TextBox 8"/>
          <p:cNvSpPr txBox="1"/>
          <p:nvPr/>
        </p:nvSpPr>
        <p:spPr>
          <a:xfrm>
            <a:off x="3247912" y="926068"/>
            <a:ext cx="992579" cy="369332"/>
          </a:xfrm>
          <a:prstGeom prst="rect">
            <a:avLst/>
          </a:prstGeom>
          <a:noFill/>
        </p:spPr>
        <p:txBody>
          <a:bodyPr wrap="none" rtlCol="0">
            <a:spAutoFit/>
          </a:bodyPr>
          <a:lstStyle/>
          <a:p>
            <a:r>
              <a:rPr lang="en-US" dirty="0" smtClean="0">
                <a:solidFill>
                  <a:srgbClr val="0000FF"/>
                </a:solidFill>
              </a:rPr>
              <a:t>Wireless</a:t>
            </a:r>
            <a:endParaRPr lang="en-US" dirty="0">
              <a:solidFill>
                <a:srgbClr val="0000FF"/>
              </a:solidFill>
            </a:endParaRPr>
          </a:p>
        </p:txBody>
      </p:sp>
      <p:sp>
        <p:nvSpPr>
          <p:cNvPr id="24" name="TextBox 23"/>
          <p:cNvSpPr txBox="1"/>
          <p:nvPr/>
        </p:nvSpPr>
        <p:spPr>
          <a:xfrm>
            <a:off x="7391400" y="4507468"/>
            <a:ext cx="1350720" cy="369332"/>
          </a:xfrm>
          <a:prstGeom prst="rect">
            <a:avLst/>
          </a:prstGeom>
          <a:noFill/>
        </p:spPr>
        <p:txBody>
          <a:bodyPr wrap="square" rtlCol="0">
            <a:spAutoFit/>
          </a:bodyPr>
          <a:lstStyle/>
          <a:p>
            <a:r>
              <a:rPr lang="en-US" dirty="0" smtClean="0">
                <a:solidFill>
                  <a:srgbClr val="0000FF"/>
                </a:solidFill>
              </a:rPr>
              <a:t>Backhaul</a:t>
            </a:r>
            <a:endParaRPr lang="en-US" dirty="0">
              <a:solidFill>
                <a:srgbClr val="0000FF"/>
              </a:solidFill>
            </a:endParaRPr>
          </a:p>
        </p:txBody>
      </p:sp>
    </p:spTree>
    <p:custDataLst>
      <p:tags r:id="rId1"/>
    </p:custDataLst>
    <p:extLst>
      <p:ext uri="{BB962C8B-B14F-4D97-AF65-F5344CB8AC3E}">
        <p14:creationId xmlns:p14="http://schemas.microsoft.com/office/powerpoint/2010/main" xmlns="" val="639643634"/>
      </p:ext>
    </p:extLst>
  </p:cSld>
  <p:clrMapOvr>
    <a:masterClrMapping/>
  </p:clrMapOvr>
  <mc:AlternateContent xmlns:mc="http://schemas.openxmlformats.org/markup-compatibility/2006">
    <mc:Choice xmlns:p14="http://schemas.microsoft.com/office/powerpoint/2010/main" xmlns="" Requires="p14">
      <p:transition spd="slow" p14:dur="2000" advTm="130036"/>
    </mc:Choice>
    <mc:Fallback>
      <p:transition spd="slow" advTm="130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7" grpId="0"/>
      <p:bldP spid="31" grpId="0"/>
      <p:bldP spid="38" grpId="0" animBg="1"/>
      <p:bldP spid="3" grpId="0" animBg="1"/>
      <p:bldP spid="9"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Coop. Efficiency in Int. Mitigation</a:t>
            </a:r>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CE1604D9-7146-434A-B5A6-80F11DFBD226}" type="slidenum">
              <a:rPr lang="en-US" smtClean="0"/>
              <a:pPr/>
              <a:t>14</a:t>
            </a:fld>
            <a:endParaRPr lang="en-US"/>
          </a:p>
        </p:txBody>
      </p:sp>
      <p:pic>
        <p:nvPicPr>
          <p:cNvPr id="8" name="Picture 7"/>
          <p:cNvPicPr>
            <a:picLocks noChangeAspect="1"/>
          </p:cNvPicPr>
          <p:nvPr/>
        </p:nvPicPr>
        <p:blipFill>
          <a:blip r:embed="rId3"/>
          <a:stretch>
            <a:fillRect/>
          </a:stretch>
        </p:blipFill>
        <p:spPr>
          <a:xfrm>
            <a:off x="3284295" y="1009284"/>
            <a:ext cx="5153025" cy="3867150"/>
          </a:xfrm>
          <a:prstGeom prst="rect">
            <a:avLst/>
          </a:prstGeom>
        </p:spPr>
      </p:pic>
      <p:sp>
        <p:nvSpPr>
          <p:cNvPr id="9" name="Rectangle 8"/>
          <p:cNvSpPr/>
          <p:nvPr/>
        </p:nvSpPr>
        <p:spPr>
          <a:xfrm>
            <a:off x="3943422" y="1292789"/>
            <a:ext cx="411480" cy="3154680"/>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4334771" y="1064531"/>
            <a:ext cx="66675" cy="3495675"/>
          </a:xfrm>
          <a:prstGeom prst="rect">
            <a:avLst/>
          </a:prstGeom>
        </p:spPr>
      </p:pic>
      <p:sp>
        <p:nvSpPr>
          <p:cNvPr id="11" name="Rectangle 10"/>
          <p:cNvSpPr/>
          <p:nvPr/>
        </p:nvSpPr>
        <p:spPr>
          <a:xfrm>
            <a:off x="4354902" y="1292789"/>
            <a:ext cx="3560157" cy="3154680"/>
          </a:xfrm>
          <a:prstGeom prst="rect">
            <a:avLst/>
          </a:prstGeom>
          <a:solidFill>
            <a:srgbClr val="00FFF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19" idx="0"/>
          </p:cNvCxnSpPr>
          <p:nvPr/>
        </p:nvCxnSpPr>
        <p:spPr>
          <a:xfrm flipH="1" flipV="1">
            <a:off x="4084978" y="3908890"/>
            <a:ext cx="366702" cy="132997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46334" y="2698978"/>
            <a:ext cx="1914106" cy="307777"/>
          </a:xfrm>
          <a:prstGeom prst="rect">
            <a:avLst/>
          </a:prstGeom>
          <a:noFill/>
        </p:spPr>
        <p:txBody>
          <a:bodyPr wrap="none" rtlCol="0">
            <a:spAutoFit/>
          </a:bodyPr>
          <a:lstStyle/>
          <a:p>
            <a:r>
              <a:rPr lang="en-US" sz="1400" dirty="0" smtClean="0"/>
              <a:t>degree-of-freedom gain</a:t>
            </a:r>
            <a:endParaRPr lang="en-US" sz="1400" dirty="0"/>
          </a:p>
        </p:txBody>
      </p:sp>
      <p:cxnSp>
        <p:nvCxnSpPr>
          <p:cNvPr id="15" name="Straight Arrow Connector 14"/>
          <p:cNvCxnSpPr/>
          <p:nvPr/>
        </p:nvCxnSpPr>
        <p:spPr>
          <a:xfrm rot="5400000">
            <a:off x="4071247" y="2881753"/>
            <a:ext cx="661986" cy="1588"/>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888234" y="2198417"/>
            <a:ext cx="994946" cy="307777"/>
          </a:xfrm>
          <a:prstGeom prst="rect">
            <a:avLst/>
          </a:prstGeom>
          <a:noFill/>
        </p:spPr>
        <p:txBody>
          <a:bodyPr wrap="none" rtlCol="0">
            <a:spAutoFit/>
          </a:bodyPr>
          <a:lstStyle/>
          <a:p>
            <a:r>
              <a:rPr lang="en-US" sz="1400" dirty="0" smtClean="0"/>
              <a:t>power gain</a:t>
            </a:r>
            <a:endParaRPr lang="en-US" sz="1400" dirty="0"/>
          </a:p>
        </p:txBody>
      </p:sp>
      <p:cxnSp>
        <p:nvCxnSpPr>
          <p:cNvPr id="17" name="Straight Arrow Connector 16"/>
          <p:cNvCxnSpPr/>
          <p:nvPr/>
        </p:nvCxnSpPr>
        <p:spPr>
          <a:xfrm rot="5400000">
            <a:off x="7744494" y="2397269"/>
            <a:ext cx="308571" cy="1588"/>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883560" y="5238867"/>
            <a:ext cx="3136240" cy="646331"/>
          </a:xfrm>
          <a:prstGeom prst="rect">
            <a:avLst/>
          </a:prstGeom>
          <a:noFill/>
          <a:ln>
            <a:solidFill>
              <a:srgbClr val="000000"/>
            </a:solidFill>
          </a:ln>
          <a:effectLst/>
        </p:spPr>
        <p:txBody>
          <a:bodyPr wrap="square" rtlCol="0" anchor="ctr">
            <a:spAutoFit/>
          </a:bodyPr>
          <a:lstStyle/>
          <a:p>
            <a:pPr algn="ctr"/>
            <a:r>
              <a:rPr lang="en-US" b="1" dirty="0" smtClean="0"/>
              <a:t>Slope is either 1 or ½, depending on channel strength</a:t>
            </a:r>
            <a:endParaRPr lang="en-US" i="1" dirty="0">
              <a:latin typeface="Gill Sans"/>
              <a:cs typeface="Gill Sans"/>
            </a:endParaRPr>
          </a:p>
        </p:txBody>
      </p:sp>
      <p:sp>
        <p:nvSpPr>
          <p:cNvPr id="20" name="TextBox 19"/>
          <p:cNvSpPr txBox="1"/>
          <p:nvPr/>
        </p:nvSpPr>
        <p:spPr>
          <a:xfrm>
            <a:off x="457200" y="1292789"/>
            <a:ext cx="2827095" cy="3539430"/>
          </a:xfrm>
          <a:prstGeom prst="rect">
            <a:avLst/>
          </a:prstGeom>
          <a:solidFill>
            <a:srgbClr val="FFFF00"/>
          </a:solidFill>
          <a:ln>
            <a:solidFill>
              <a:srgbClr val="000000"/>
            </a:solidFill>
          </a:ln>
          <a:effectLst>
            <a:outerShdw blurRad="50800" dist="38100" dir="2700000" algn="tl" rotWithShape="0">
              <a:srgbClr val="000000">
                <a:alpha val="43000"/>
              </a:srgbClr>
            </a:outerShdw>
          </a:effectLst>
        </p:spPr>
        <p:txBody>
          <a:bodyPr wrap="square" rtlCol="0">
            <a:spAutoFit/>
          </a:bodyPr>
          <a:lstStyle/>
          <a:p>
            <a:r>
              <a:rPr lang="en-US" sz="2400" b="1" dirty="0" smtClean="0"/>
              <a:t>Corollary (</a:t>
            </a:r>
            <a:r>
              <a:rPr lang="en-US" sz="2400" b="1" dirty="0" err="1" smtClean="0"/>
              <a:t>DoF</a:t>
            </a:r>
            <a:r>
              <a:rPr lang="en-US" sz="2400" b="1" dirty="0" smtClean="0"/>
              <a:t> Gain) </a:t>
            </a:r>
          </a:p>
          <a:p>
            <a:r>
              <a:rPr lang="en-US" sz="2000" dirty="0" smtClean="0"/>
              <a:t>Depending on the channel strength, either</a:t>
            </a:r>
          </a:p>
          <a:p>
            <a:endParaRPr lang="en-US" sz="2000" dirty="0" smtClean="0"/>
          </a:p>
          <a:p>
            <a:pPr marL="285750" indent="-285750">
              <a:buFont typeface="Arial"/>
              <a:buChar char="•"/>
            </a:pPr>
            <a:r>
              <a:rPr lang="en-US" sz="2000" b="1" i="1" dirty="0" smtClean="0">
                <a:solidFill>
                  <a:srgbClr val="0000FF"/>
                </a:solidFill>
              </a:rPr>
              <a:t>One additional coop bit </a:t>
            </a:r>
            <a:r>
              <a:rPr lang="en-US" sz="2000" b="1" dirty="0" smtClean="0">
                <a:solidFill>
                  <a:srgbClr val="0000FF"/>
                </a:solidFill>
              </a:rPr>
              <a:t>buys one more bit over-the-air</a:t>
            </a:r>
            <a:r>
              <a:rPr lang="en-US" sz="2000" dirty="0" smtClean="0">
                <a:solidFill>
                  <a:srgbClr val="0000FF"/>
                </a:solidFill>
              </a:rPr>
              <a:t>, </a:t>
            </a:r>
            <a:r>
              <a:rPr lang="en-US" sz="2000" dirty="0" smtClean="0"/>
              <a:t>or</a:t>
            </a:r>
          </a:p>
          <a:p>
            <a:pPr marL="285750" indent="-285750">
              <a:buFont typeface="Arial"/>
              <a:buChar char="•"/>
            </a:pPr>
            <a:endParaRPr lang="en-US" sz="2000" dirty="0" smtClean="0"/>
          </a:p>
          <a:p>
            <a:pPr marL="285750" indent="-285750">
              <a:buFont typeface="Arial"/>
              <a:buChar char="•"/>
            </a:pPr>
            <a:r>
              <a:rPr lang="en-US" sz="2000" b="1" i="1" dirty="0" smtClean="0">
                <a:solidFill>
                  <a:srgbClr val="0000FF"/>
                </a:solidFill>
              </a:rPr>
              <a:t>Two additional coop bits </a:t>
            </a:r>
            <a:r>
              <a:rPr lang="en-US" sz="2000" b="1" dirty="0" smtClean="0">
                <a:solidFill>
                  <a:srgbClr val="0000FF"/>
                </a:solidFill>
              </a:rPr>
              <a:t>buy one more bit over-the air</a:t>
            </a:r>
          </a:p>
        </p:txBody>
      </p:sp>
    </p:spTree>
    <p:extLst>
      <p:ext uri="{BB962C8B-B14F-4D97-AF65-F5344CB8AC3E}">
        <p14:creationId xmlns:p14="http://schemas.microsoft.com/office/powerpoint/2010/main" xmlns="" val="343291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High-SNR Approximate Capacity</a:t>
            </a:r>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8C1BA23B-1845-2E4A-831E-50650296B454}" type="slidenum">
              <a:rPr lang="en-US" smtClean="0"/>
              <a:pPr/>
              <a:t>15</a:t>
            </a:fld>
            <a:endParaRPr lang="en-US"/>
          </a:p>
        </p:txBody>
      </p:sp>
      <p:grpSp>
        <p:nvGrpSpPr>
          <p:cNvPr id="15" name="Group 14"/>
          <p:cNvGrpSpPr/>
          <p:nvPr/>
        </p:nvGrpSpPr>
        <p:grpSpPr>
          <a:xfrm>
            <a:off x="627508" y="964493"/>
            <a:ext cx="2687057" cy="369332"/>
            <a:chOff x="627508" y="1123253"/>
            <a:chExt cx="2687057" cy="369332"/>
          </a:xfrm>
        </p:grpSpPr>
        <p:pic>
          <p:nvPicPr>
            <p:cNvPr id="8" name="Picture 7" descr="latex-image-1.pdf"/>
            <p:cNvPicPr>
              <a:picLocks noChangeAspect="1"/>
            </p:cNvPicPr>
            <p:nvPr/>
          </p:nvPicPr>
          <p:blipFill>
            <a:blip r:embed="rId4"/>
            <a:stretch>
              <a:fillRect/>
            </a:stretch>
          </p:blipFill>
          <p:spPr>
            <a:xfrm>
              <a:off x="627508" y="1213973"/>
              <a:ext cx="787400" cy="203200"/>
            </a:xfrm>
            <a:prstGeom prst="rect">
              <a:avLst/>
            </a:prstGeom>
          </p:spPr>
        </p:pic>
        <p:sp>
          <p:nvSpPr>
            <p:cNvPr id="9" name="TextBox 8"/>
            <p:cNvSpPr txBox="1"/>
            <p:nvPr/>
          </p:nvSpPr>
          <p:spPr>
            <a:xfrm>
              <a:off x="1504154" y="1123253"/>
              <a:ext cx="1810411" cy="369332"/>
            </a:xfrm>
            <a:prstGeom prst="rect">
              <a:avLst/>
            </a:prstGeom>
            <a:noFill/>
          </p:spPr>
          <p:txBody>
            <a:bodyPr wrap="none" rtlCol="0">
              <a:spAutoFit/>
            </a:bodyPr>
            <a:lstStyle/>
            <a:p>
              <a:r>
                <a:rPr lang="en-US" dirty="0" smtClean="0"/>
                <a:t>Capacity per user</a:t>
              </a:r>
              <a:endParaRPr lang="en-US" dirty="0"/>
            </a:p>
          </p:txBody>
        </p:sp>
      </p:grpSp>
      <p:grpSp>
        <p:nvGrpSpPr>
          <p:cNvPr id="17" name="Group 16"/>
          <p:cNvGrpSpPr/>
          <p:nvPr/>
        </p:nvGrpSpPr>
        <p:grpSpPr>
          <a:xfrm>
            <a:off x="457065" y="3974035"/>
            <a:ext cx="2387600" cy="946150"/>
            <a:chOff x="439738" y="3759200"/>
            <a:chExt cx="2387600" cy="946150"/>
          </a:xfrm>
        </p:grpSpPr>
        <p:pic>
          <p:nvPicPr>
            <p:cNvPr id="11" name="Picture 10" descr="latex-image-1.pdf"/>
            <p:cNvPicPr>
              <a:picLocks noChangeAspect="1"/>
            </p:cNvPicPr>
            <p:nvPr/>
          </p:nvPicPr>
          <p:blipFill>
            <a:blip r:embed="rId5"/>
            <a:stretch>
              <a:fillRect/>
            </a:stretch>
          </p:blipFill>
          <p:spPr>
            <a:xfrm>
              <a:off x="439738" y="3759200"/>
              <a:ext cx="2387600" cy="533400"/>
            </a:xfrm>
            <a:prstGeom prst="rect">
              <a:avLst/>
            </a:prstGeom>
          </p:spPr>
        </p:pic>
        <p:pic>
          <p:nvPicPr>
            <p:cNvPr id="12" name="Picture 11" descr="latex-image-1.pdf"/>
            <p:cNvPicPr>
              <a:picLocks noChangeAspect="1"/>
            </p:cNvPicPr>
            <p:nvPr/>
          </p:nvPicPr>
          <p:blipFill>
            <a:blip r:embed="rId6"/>
            <a:stretch>
              <a:fillRect/>
            </a:stretch>
          </p:blipFill>
          <p:spPr>
            <a:xfrm>
              <a:off x="465138" y="4362450"/>
              <a:ext cx="1701800" cy="342900"/>
            </a:xfrm>
            <a:prstGeom prst="rect">
              <a:avLst/>
            </a:prstGeom>
          </p:spPr>
        </p:pic>
      </p:grpSp>
      <p:grpSp>
        <p:nvGrpSpPr>
          <p:cNvPr id="18" name="Group 17"/>
          <p:cNvGrpSpPr/>
          <p:nvPr/>
        </p:nvGrpSpPr>
        <p:grpSpPr>
          <a:xfrm>
            <a:off x="457200" y="5304510"/>
            <a:ext cx="2857500" cy="983800"/>
            <a:chOff x="465138" y="5102225"/>
            <a:chExt cx="2857500" cy="983800"/>
          </a:xfrm>
        </p:grpSpPr>
        <p:pic>
          <p:nvPicPr>
            <p:cNvPr id="13" name="Picture 12" descr="latex-image-1.pdf"/>
            <p:cNvPicPr>
              <a:picLocks noChangeAspect="1"/>
            </p:cNvPicPr>
            <p:nvPr/>
          </p:nvPicPr>
          <p:blipFill>
            <a:blip r:embed="rId7"/>
            <a:stretch>
              <a:fillRect/>
            </a:stretch>
          </p:blipFill>
          <p:spPr>
            <a:xfrm>
              <a:off x="465138" y="5102225"/>
              <a:ext cx="2781300" cy="571500"/>
            </a:xfrm>
            <a:prstGeom prst="rect">
              <a:avLst/>
            </a:prstGeom>
          </p:spPr>
        </p:pic>
        <p:pic>
          <p:nvPicPr>
            <p:cNvPr id="14" name="Picture 13" descr="latex-image-1.pdf"/>
            <p:cNvPicPr>
              <a:picLocks noChangeAspect="1"/>
            </p:cNvPicPr>
            <p:nvPr/>
          </p:nvPicPr>
          <p:blipFill>
            <a:blip r:embed="rId8"/>
            <a:stretch>
              <a:fillRect/>
            </a:stretch>
          </p:blipFill>
          <p:spPr>
            <a:xfrm>
              <a:off x="465138" y="5730425"/>
              <a:ext cx="2857500" cy="355600"/>
            </a:xfrm>
            <a:prstGeom prst="rect">
              <a:avLst/>
            </a:prstGeom>
          </p:spPr>
        </p:pic>
      </p:grpSp>
      <p:sp>
        <p:nvSpPr>
          <p:cNvPr id="20" name="TextBox 19"/>
          <p:cNvSpPr txBox="1"/>
          <p:nvPr/>
        </p:nvSpPr>
        <p:spPr>
          <a:xfrm>
            <a:off x="215081" y="5003218"/>
            <a:ext cx="1826529" cy="369332"/>
          </a:xfrm>
          <a:prstGeom prst="rect">
            <a:avLst/>
          </a:prstGeom>
          <a:noFill/>
        </p:spPr>
        <p:txBody>
          <a:bodyPr wrap="none" rtlCol="0">
            <a:spAutoFit/>
          </a:bodyPr>
          <a:lstStyle/>
          <a:p>
            <a:r>
              <a:rPr lang="en-US" dirty="0" smtClean="0"/>
              <a:t>With cooperation</a:t>
            </a:r>
            <a:endParaRPr lang="en-US" dirty="0"/>
          </a:p>
        </p:txBody>
      </p:sp>
      <p:sp>
        <p:nvSpPr>
          <p:cNvPr id="21" name="Oval 20"/>
          <p:cNvSpPr/>
          <p:nvPr/>
        </p:nvSpPr>
        <p:spPr>
          <a:xfrm>
            <a:off x="2805144" y="5266899"/>
            <a:ext cx="353076" cy="369192"/>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679504" y="5930458"/>
            <a:ext cx="657876" cy="437232"/>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descr="Dof_animate0.eps"/>
          <p:cNvPicPr>
            <a:picLocks noChangeAspect="1"/>
          </p:cNvPicPr>
          <p:nvPr/>
        </p:nvPicPr>
        <p:blipFill>
          <a:blip r:embed="rId9"/>
          <a:stretch>
            <a:fillRect/>
          </a:stretch>
        </p:blipFill>
        <p:spPr>
          <a:xfrm>
            <a:off x="3200400" y="1828800"/>
            <a:ext cx="5124450" cy="3848100"/>
          </a:xfrm>
          <a:prstGeom prst="rect">
            <a:avLst/>
          </a:prstGeom>
        </p:spPr>
      </p:pic>
      <p:pic>
        <p:nvPicPr>
          <p:cNvPr id="28" name="Picture 27" descr="Dof_animate1.eps"/>
          <p:cNvPicPr>
            <a:picLocks noChangeAspect="1"/>
          </p:cNvPicPr>
          <p:nvPr/>
        </p:nvPicPr>
        <p:blipFill>
          <a:blip r:embed="rId10"/>
          <a:stretch>
            <a:fillRect/>
          </a:stretch>
        </p:blipFill>
        <p:spPr>
          <a:xfrm>
            <a:off x="3200400" y="1828800"/>
            <a:ext cx="5124450" cy="3848100"/>
          </a:xfrm>
          <a:prstGeom prst="rect">
            <a:avLst/>
          </a:prstGeom>
        </p:spPr>
      </p:pic>
      <p:pic>
        <p:nvPicPr>
          <p:cNvPr id="39" name="Picture 38" descr="Dof_animate2.eps"/>
          <p:cNvPicPr>
            <a:picLocks noChangeAspect="1"/>
          </p:cNvPicPr>
          <p:nvPr/>
        </p:nvPicPr>
        <p:blipFill>
          <a:blip r:embed="rId11"/>
          <a:stretch>
            <a:fillRect/>
          </a:stretch>
        </p:blipFill>
        <p:spPr>
          <a:xfrm>
            <a:off x="3200400" y="1828800"/>
            <a:ext cx="5124450" cy="3848100"/>
          </a:xfrm>
          <a:prstGeom prst="rect">
            <a:avLst/>
          </a:prstGeom>
        </p:spPr>
      </p:pic>
      <p:pic>
        <p:nvPicPr>
          <p:cNvPr id="40" name="Picture 39" descr="Dof_animate3.eps"/>
          <p:cNvPicPr>
            <a:picLocks noChangeAspect="1"/>
          </p:cNvPicPr>
          <p:nvPr/>
        </p:nvPicPr>
        <p:blipFill>
          <a:blip r:embed="rId12"/>
          <a:stretch>
            <a:fillRect/>
          </a:stretch>
        </p:blipFill>
        <p:spPr>
          <a:xfrm>
            <a:off x="3200400" y="1828800"/>
            <a:ext cx="5124450" cy="3848100"/>
          </a:xfrm>
          <a:prstGeom prst="rect">
            <a:avLst/>
          </a:prstGeom>
        </p:spPr>
      </p:pic>
      <p:pic>
        <p:nvPicPr>
          <p:cNvPr id="41" name="Picture 40" descr="latex-image-1.pdf"/>
          <p:cNvPicPr>
            <a:picLocks noChangeAspect="1"/>
          </p:cNvPicPr>
          <p:nvPr/>
        </p:nvPicPr>
        <p:blipFill>
          <a:blip r:embed="rId13"/>
          <a:stretch>
            <a:fillRect/>
          </a:stretch>
        </p:blipFill>
        <p:spPr>
          <a:xfrm>
            <a:off x="8045915" y="3686670"/>
            <a:ext cx="838200" cy="368300"/>
          </a:xfrm>
          <a:prstGeom prst="rect">
            <a:avLst/>
          </a:prstGeom>
        </p:spPr>
      </p:pic>
      <p:cxnSp>
        <p:nvCxnSpPr>
          <p:cNvPr id="42" name="Straight Arrow Connector 41"/>
          <p:cNvCxnSpPr>
            <a:stCxn id="41" idx="1"/>
          </p:cNvCxnSpPr>
          <p:nvPr/>
        </p:nvCxnSpPr>
        <p:spPr>
          <a:xfrm rot="10800000">
            <a:off x="7735459" y="3412986"/>
            <a:ext cx="310456" cy="45783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3" name="Picture 42" descr="latex-image-1.pdf"/>
          <p:cNvPicPr>
            <a:picLocks noChangeAspect="1"/>
          </p:cNvPicPr>
          <p:nvPr/>
        </p:nvPicPr>
        <p:blipFill>
          <a:blip r:embed="rId14"/>
          <a:stretch>
            <a:fillRect/>
          </a:stretch>
        </p:blipFill>
        <p:spPr>
          <a:xfrm>
            <a:off x="8045915" y="2976646"/>
            <a:ext cx="838200" cy="368300"/>
          </a:xfrm>
          <a:prstGeom prst="rect">
            <a:avLst/>
          </a:prstGeom>
        </p:spPr>
      </p:pic>
      <p:pic>
        <p:nvPicPr>
          <p:cNvPr id="44" name="Picture 43" descr="latex-image-1.pdf"/>
          <p:cNvPicPr>
            <a:picLocks noChangeAspect="1"/>
          </p:cNvPicPr>
          <p:nvPr/>
        </p:nvPicPr>
        <p:blipFill>
          <a:blip r:embed="rId15"/>
          <a:stretch>
            <a:fillRect/>
          </a:stretch>
        </p:blipFill>
        <p:spPr>
          <a:xfrm>
            <a:off x="8045916" y="2376248"/>
            <a:ext cx="838200" cy="368300"/>
          </a:xfrm>
          <a:prstGeom prst="rect">
            <a:avLst/>
          </a:prstGeom>
        </p:spPr>
      </p:pic>
      <p:cxnSp>
        <p:nvCxnSpPr>
          <p:cNvPr id="45" name="Straight Arrow Connector 44"/>
          <p:cNvCxnSpPr>
            <a:stCxn id="43" idx="1"/>
          </p:cNvCxnSpPr>
          <p:nvPr/>
        </p:nvCxnSpPr>
        <p:spPr>
          <a:xfrm rot="10800000">
            <a:off x="7735459" y="3160796"/>
            <a:ext cx="310457" cy="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44" idx="1"/>
          </p:cNvCxnSpPr>
          <p:nvPr/>
        </p:nvCxnSpPr>
        <p:spPr>
          <a:xfrm rot="10800000" flipV="1">
            <a:off x="7735460" y="2560397"/>
            <a:ext cx="310457" cy="37416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3840479" y="2976646"/>
            <a:ext cx="1443791" cy="2290254"/>
          </a:xfrm>
          <a:prstGeom prst="ellipse">
            <a:avLst/>
          </a:prstGeom>
          <a:no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51" descr="Dof_animate_zoom.eps"/>
          <p:cNvPicPr>
            <a:picLocks noChangeAspect="1"/>
          </p:cNvPicPr>
          <p:nvPr/>
        </p:nvPicPr>
        <p:blipFill>
          <a:blip r:embed="rId16"/>
          <a:stretch>
            <a:fillRect/>
          </a:stretch>
        </p:blipFill>
        <p:spPr>
          <a:xfrm>
            <a:off x="3200400" y="1828800"/>
            <a:ext cx="5124450" cy="3848100"/>
          </a:xfrm>
          <a:prstGeom prst="rect">
            <a:avLst/>
          </a:prstGeom>
        </p:spPr>
      </p:pic>
      <p:sp>
        <p:nvSpPr>
          <p:cNvPr id="19" name="TextBox 18"/>
          <p:cNvSpPr txBox="1"/>
          <p:nvPr/>
        </p:nvSpPr>
        <p:spPr>
          <a:xfrm>
            <a:off x="215081" y="3616830"/>
            <a:ext cx="3625399" cy="369332"/>
          </a:xfrm>
          <a:prstGeom prst="rect">
            <a:avLst/>
          </a:prstGeom>
          <a:noFill/>
        </p:spPr>
        <p:txBody>
          <a:bodyPr wrap="none" rtlCol="0">
            <a:spAutoFit/>
          </a:bodyPr>
          <a:lstStyle/>
          <a:p>
            <a:r>
              <a:rPr lang="en-US" dirty="0" smtClean="0"/>
              <a:t>Without cooperation [</a:t>
            </a:r>
            <a:r>
              <a:rPr lang="en-US" dirty="0" err="1" smtClean="0"/>
              <a:t>Etkin</a:t>
            </a:r>
            <a:r>
              <a:rPr lang="en-US" dirty="0" smtClean="0"/>
              <a:t> </a:t>
            </a:r>
            <a:r>
              <a:rPr lang="en-US" i="1" dirty="0" smtClean="0"/>
              <a:t>et.al.</a:t>
            </a:r>
            <a:r>
              <a:rPr lang="en-US" dirty="0" smtClean="0"/>
              <a:t>’07]</a:t>
            </a:r>
            <a:endParaRPr lang="en-US" dirty="0"/>
          </a:p>
        </p:txBody>
      </p:sp>
      <p:pic>
        <p:nvPicPr>
          <p:cNvPr id="23" name="Picture 22"/>
          <p:cNvPicPr>
            <a:picLocks noChangeAspect="1"/>
          </p:cNvPicPr>
          <p:nvPr/>
        </p:nvPicPr>
        <p:blipFill>
          <a:blip r:embed="rId17"/>
          <a:stretch>
            <a:fillRect/>
          </a:stretch>
        </p:blipFill>
        <p:spPr>
          <a:xfrm>
            <a:off x="457065" y="1333825"/>
            <a:ext cx="3108325" cy="1906905"/>
          </a:xfrm>
          <a:prstGeom prst="rect">
            <a:avLst/>
          </a:prstGeom>
        </p:spPr>
      </p:pic>
      <p:pic>
        <p:nvPicPr>
          <p:cNvPr id="25" name="Picture 24"/>
          <p:cNvPicPr>
            <a:picLocks noChangeAspect="1"/>
          </p:cNvPicPr>
          <p:nvPr/>
        </p:nvPicPr>
        <p:blipFill>
          <a:blip r:embed="rId18"/>
          <a:stretch>
            <a:fillRect/>
          </a:stretch>
        </p:blipFill>
        <p:spPr>
          <a:xfrm>
            <a:off x="2988900" y="1698218"/>
            <a:ext cx="628650" cy="1236345"/>
          </a:xfrm>
          <a:prstGeom prst="rect">
            <a:avLst/>
          </a:prstGeom>
        </p:spPr>
      </p:pic>
      <p:pic>
        <p:nvPicPr>
          <p:cNvPr id="30" name="Picture 29" descr="latex-image-1.pdf"/>
          <p:cNvPicPr>
            <a:picLocks noChangeAspect="1"/>
          </p:cNvPicPr>
          <p:nvPr/>
        </p:nvPicPr>
        <p:blipFill>
          <a:blip r:embed="rId19"/>
          <a:stretch>
            <a:fillRect/>
          </a:stretch>
        </p:blipFill>
        <p:spPr>
          <a:xfrm>
            <a:off x="3840480" y="1587500"/>
            <a:ext cx="698500" cy="482600"/>
          </a:xfrm>
          <a:prstGeom prst="rect">
            <a:avLst/>
          </a:prstGeom>
        </p:spPr>
      </p:pic>
      <p:pic>
        <p:nvPicPr>
          <p:cNvPr id="31" name="Picture 30" descr="latex-image-1.pdf"/>
          <p:cNvPicPr>
            <a:picLocks noChangeAspect="1"/>
          </p:cNvPicPr>
          <p:nvPr/>
        </p:nvPicPr>
        <p:blipFill>
          <a:blip r:embed="rId20"/>
          <a:stretch>
            <a:fillRect/>
          </a:stretch>
        </p:blipFill>
        <p:spPr>
          <a:xfrm>
            <a:off x="7988300" y="5137600"/>
            <a:ext cx="698500" cy="469900"/>
          </a:xfrm>
          <a:prstGeom prst="rect">
            <a:avLst/>
          </a:prstGeom>
        </p:spPr>
      </p:pic>
      <p:sp>
        <p:nvSpPr>
          <p:cNvPr id="16" name="TextBox 15"/>
          <p:cNvSpPr txBox="1"/>
          <p:nvPr/>
        </p:nvSpPr>
        <p:spPr>
          <a:xfrm>
            <a:off x="60974" y="3297535"/>
            <a:ext cx="3510145" cy="400110"/>
          </a:xfrm>
          <a:prstGeom prst="rect">
            <a:avLst/>
          </a:prstGeom>
          <a:noFill/>
        </p:spPr>
        <p:txBody>
          <a:bodyPr wrap="none" rtlCol="0">
            <a:spAutoFit/>
          </a:bodyPr>
          <a:lstStyle/>
          <a:p>
            <a:r>
              <a:rPr lang="en-US" sz="2000" b="1" i="1" dirty="0" smtClean="0"/>
              <a:t>High-SNR Normalized Capacity</a:t>
            </a:r>
            <a:endParaRPr lang="en-US" sz="2000" b="1" i="1" dirty="0"/>
          </a:p>
        </p:txBody>
      </p:sp>
      <p:cxnSp>
        <p:nvCxnSpPr>
          <p:cNvPr id="54" name="Straight Connector 53"/>
          <p:cNvCxnSpPr/>
          <p:nvPr/>
        </p:nvCxnSpPr>
        <p:spPr>
          <a:xfrm rot="5400000">
            <a:off x="3991539" y="3765040"/>
            <a:ext cx="3742106" cy="1588"/>
          </a:xfrm>
          <a:prstGeom prst="line">
            <a:avLst/>
          </a:prstGeom>
          <a:ln>
            <a:solidFill>
              <a:srgbClr val="FF6600"/>
            </a:solidFill>
            <a:prstDash val="dash"/>
          </a:ln>
          <a:effectLst/>
        </p:spPr>
        <p:style>
          <a:lnRef idx="2">
            <a:schemeClr val="accent1"/>
          </a:lnRef>
          <a:fillRef idx="0">
            <a:schemeClr val="accent1"/>
          </a:fillRef>
          <a:effectRef idx="1">
            <a:schemeClr val="accent1"/>
          </a:effectRef>
          <a:fontRef idx="minor">
            <a:schemeClr val="tx1"/>
          </a:fontRef>
        </p:style>
      </p:cxnSp>
      <p:pic>
        <p:nvPicPr>
          <p:cNvPr id="58" name="Picture 57" descr="latex-image-1.pdf"/>
          <p:cNvPicPr>
            <a:picLocks noChangeAspect="1"/>
          </p:cNvPicPr>
          <p:nvPr/>
        </p:nvPicPr>
        <p:blipFill>
          <a:blip r:embed="rId21"/>
          <a:stretch>
            <a:fillRect/>
          </a:stretch>
        </p:blipFill>
        <p:spPr>
          <a:xfrm>
            <a:off x="5798298" y="5634710"/>
            <a:ext cx="127000" cy="482600"/>
          </a:xfrm>
          <a:prstGeom prst="rect">
            <a:avLst/>
          </a:prstGeom>
        </p:spPr>
      </p:pic>
      <p:pic>
        <p:nvPicPr>
          <p:cNvPr id="59" name="Picture 58" descr="latex-image-1.pdf"/>
          <p:cNvPicPr>
            <a:picLocks noChangeAspect="1"/>
          </p:cNvPicPr>
          <p:nvPr/>
        </p:nvPicPr>
        <p:blipFill>
          <a:blip r:embed="rId22"/>
          <a:stretch>
            <a:fillRect/>
          </a:stretch>
        </p:blipFill>
        <p:spPr>
          <a:xfrm>
            <a:off x="6455680" y="5607500"/>
            <a:ext cx="127000" cy="482600"/>
          </a:xfrm>
          <a:prstGeom prst="rect">
            <a:avLst/>
          </a:prstGeom>
        </p:spPr>
      </p:pic>
      <p:cxnSp>
        <p:nvCxnSpPr>
          <p:cNvPr id="60" name="Straight Connector 59"/>
          <p:cNvCxnSpPr/>
          <p:nvPr/>
        </p:nvCxnSpPr>
        <p:spPr>
          <a:xfrm rot="5400000">
            <a:off x="4647333" y="3735653"/>
            <a:ext cx="3742106" cy="1588"/>
          </a:xfrm>
          <a:prstGeom prst="line">
            <a:avLst/>
          </a:prstGeom>
          <a:ln>
            <a:solidFill>
              <a:srgbClr val="FF6600"/>
            </a:solidFill>
            <a:prstDash val="dash"/>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420518" y="1149159"/>
            <a:ext cx="3635092" cy="369332"/>
          </a:xfrm>
          <a:prstGeom prst="rect">
            <a:avLst/>
          </a:prstGeom>
          <a:noFill/>
        </p:spPr>
        <p:txBody>
          <a:bodyPr wrap="none" rtlCol="0">
            <a:spAutoFit/>
          </a:bodyPr>
          <a:lstStyle/>
          <a:p>
            <a:r>
              <a:rPr lang="en-US" i="1" dirty="0" smtClean="0"/>
              <a:t>The same picture for </a:t>
            </a:r>
            <a:r>
              <a:rPr lang="en-US" i="1" dirty="0" err="1" smtClean="0"/>
              <a:t>Tx</a:t>
            </a:r>
            <a:r>
              <a:rPr lang="en-US" i="1" dirty="0" smtClean="0"/>
              <a:t> cooperation!</a:t>
            </a:r>
            <a:endParaRPr lang="en-US" i="1" dirty="0"/>
          </a:p>
        </p:txBody>
      </p:sp>
      <p:pic>
        <p:nvPicPr>
          <p:cNvPr id="47" name="Picture 46"/>
          <p:cNvPicPr>
            <a:picLocks noChangeAspect="1"/>
          </p:cNvPicPr>
          <p:nvPr/>
        </p:nvPicPr>
        <p:blipFill>
          <a:blip r:embed="rId18"/>
          <a:stretch>
            <a:fillRect/>
          </a:stretch>
        </p:blipFill>
        <p:spPr>
          <a:xfrm>
            <a:off x="400870" y="1698218"/>
            <a:ext cx="628650" cy="1236345"/>
          </a:xfrm>
          <a:prstGeom prst="rect">
            <a:avLst/>
          </a:prstGeom>
        </p:spPr>
      </p:pic>
      <p:sp>
        <p:nvSpPr>
          <p:cNvPr id="49" name="TextBox 48"/>
          <p:cNvSpPr txBox="1"/>
          <p:nvPr/>
        </p:nvSpPr>
        <p:spPr>
          <a:xfrm>
            <a:off x="3345559" y="5987018"/>
            <a:ext cx="3877421" cy="369332"/>
          </a:xfrm>
          <a:prstGeom prst="rect">
            <a:avLst/>
          </a:prstGeom>
          <a:noFill/>
        </p:spPr>
        <p:txBody>
          <a:bodyPr wrap="none" rtlCol="0">
            <a:spAutoFit/>
          </a:bodyPr>
          <a:lstStyle/>
          <a:p>
            <a:r>
              <a:rPr lang="en-US" i="1" dirty="0" smtClean="0"/>
              <a:t>The same definition for </a:t>
            </a:r>
            <a:r>
              <a:rPr lang="en-US" i="1" dirty="0" err="1" smtClean="0"/>
              <a:t>Tx</a:t>
            </a:r>
            <a:r>
              <a:rPr lang="en-US" i="1" dirty="0" smtClean="0"/>
              <a:t> cooperation!</a:t>
            </a:r>
            <a:endParaRPr lang="en-US" i="1" dirty="0"/>
          </a:p>
        </p:txBody>
      </p:sp>
      <p:sp>
        <p:nvSpPr>
          <p:cNvPr id="3" name="TextBox 2"/>
          <p:cNvSpPr txBox="1"/>
          <p:nvPr/>
        </p:nvSpPr>
        <p:spPr>
          <a:xfrm>
            <a:off x="4538980" y="1587500"/>
            <a:ext cx="4432010" cy="338554"/>
          </a:xfrm>
          <a:prstGeom prst="rect">
            <a:avLst/>
          </a:prstGeom>
          <a:noFill/>
        </p:spPr>
        <p:txBody>
          <a:bodyPr wrap="none" rtlCol="0">
            <a:spAutoFit/>
          </a:bodyPr>
          <a:lstStyle/>
          <a:p>
            <a:r>
              <a:rPr lang="en-US" sz="1600" dirty="0" smtClean="0">
                <a:solidFill>
                  <a:srgbClr val="808080"/>
                </a:solidFill>
                <a:latin typeface="Times New Roman"/>
                <a:cs typeface="Times New Roman"/>
              </a:rPr>
              <a:t>Normalized Capacity </a:t>
            </a:r>
            <a:r>
              <a:rPr lang="en-US" sz="1400" dirty="0" smtClean="0">
                <a:solidFill>
                  <a:srgbClr val="808080"/>
                </a:solidFill>
                <a:latin typeface="Times New Roman"/>
                <a:cs typeface="Times New Roman"/>
              </a:rPr>
              <a:t>(by the interference-free capacity)</a:t>
            </a:r>
            <a:endParaRPr lang="en-US" sz="1400" dirty="0">
              <a:solidFill>
                <a:srgbClr val="808080"/>
              </a:solidFill>
              <a:latin typeface="Times New Roman"/>
              <a:cs typeface="Times New Roman"/>
            </a:endParaRPr>
          </a:p>
        </p:txBody>
      </p:sp>
      <p:sp>
        <p:nvSpPr>
          <p:cNvPr id="50" name="TextBox 49"/>
          <p:cNvSpPr txBox="1"/>
          <p:nvPr/>
        </p:nvSpPr>
        <p:spPr>
          <a:xfrm>
            <a:off x="7323700" y="5589598"/>
            <a:ext cx="1463820" cy="584776"/>
          </a:xfrm>
          <a:prstGeom prst="rect">
            <a:avLst/>
          </a:prstGeom>
          <a:noFill/>
        </p:spPr>
        <p:txBody>
          <a:bodyPr wrap="square" rtlCol="0">
            <a:spAutoFit/>
          </a:bodyPr>
          <a:lstStyle/>
          <a:p>
            <a:pPr algn="r"/>
            <a:r>
              <a:rPr lang="en-US" sz="1600" dirty="0" smtClean="0">
                <a:solidFill>
                  <a:srgbClr val="808080"/>
                </a:solidFill>
                <a:latin typeface="Times New Roman"/>
                <a:cs typeface="Times New Roman"/>
              </a:rPr>
              <a:t>Strength of Interference</a:t>
            </a:r>
            <a:endParaRPr lang="en-US" sz="1600" dirty="0">
              <a:solidFill>
                <a:srgbClr val="808080"/>
              </a:solidFill>
              <a:latin typeface="Times New Roman"/>
              <a:cs typeface="Times New Roman"/>
            </a:endParaRPr>
          </a:p>
        </p:txBody>
      </p:sp>
      <p:sp>
        <p:nvSpPr>
          <p:cNvPr id="53" name="TextBox 52"/>
          <p:cNvSpPr txBox="1"/>
          <p:nvPr/>
        </p:nvSpPr>
        <p:spPr>
          <a:xfrm>
            <a:off x="7086600" y="4168881"/>
            <a:ext cx="1797516" cy="584776"/>
          </a:xfrm>
          <a:prstGeom prst="rect">
            <a:avLst/>
          </a:prstGeom>
          <a:noFill/>
        </p:spPr>
        <p:txBody>
          <a:bodyPr wrap="square" rtlCol="0">
            <a:spAutoFit/>
          </a:bodyPr>
          <a:lstStyle/>
          <a:p>
            <a:pPr algn="r"/>
            <a:r>
              <a:rPr lang="en-US" sz="1600" dirty="0" smtClean="0">
                <a:solidFill>
                  <a:srgbClr val="808080"/>
                </a:solidFill>
                <a:latin typeface="Times New Roman"/>
                <a:cs typeface="Times New Roman"/>
              </a:rPr>
              <a:t>Normalized Backhaul Capacity</a:t>
            </a:r>
            <a:endParaRPr lang="en-US" sz="1600" dirty="0">
              <a:solidFill>
                <a:srgbClr val="808080"/>
              </a:solidFill>
              <a:latin typeface="Times New Roman"/>
              <a:cs typeface="Times New Roman"/>
            </a:endParaRPr>
          </a:p>
        </p:txBody>
      </p:sp>
    </p:spTree>
    <p:custDataLst>
      <p:tags r:id="rId1"/>
    </p:custDataLst>
    <p:extLst>
      <p:ext uri="{BB962C8B-B14F-4D97-AF65-F5344CB8AC3E}">
        <p14:creationId xmlns:p14="http://schemas.microsoft.com/office/powerpoint/2010/main" xmlns="" val="2712517647"/>
      </p:ext>
    </p:extLst>
  </p:cSld>
  <p:clrMapOvr>
    <a:masterClrMapping/>
  </p:clrMapOvr>
  <mc:AlternateContent xmlns:mc="http://schemas.openxmlformats.org/markup-compatibility/2006">
    <mc:Choice xmlns:p14="http://schemas.microsoft.com/office/powerpoint/2010/main" xmlns="" Requires="p14">
      <p:transition spd="slow" p14:dur="2000" advTm="248355"/>
    </mc:Choice>
    <mc:Fallback>
      <p:transition spd="slow" advTm="2483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9" presetClass="emph" presetSubtype="0" nodeType="withEffect">
                                  <p:stCondLst>
                                    <p:cond delay="0"/>
                                  </p:stCondLst>
                                  <p:childTnLst>
                                    <p:set>
                                      <p:cBhvr rctx="PPT">
                                        <p:cTn id="32" dur="indefinite"/>
                                        <p:tgtEl>
                                          <p:spTgt spid="17"/>
                                        </p:tgtEl>
                                        <p:attrNameLst>
                                          <p:attrName>style.opacity</p:attrName>
                                        </p:attrNameLst>
                                      </p:cBhvr>
                                      <p:to>
                                        <p:strVal val="0.5"/>
                                      </p:to>
                                    </p:set>
                                    <p:animEffect filter="image" prLst="opacity: 0.5">
                                      <p:cBhvr rctx="IE">
                                        <p:cTn id="33" dur="indefinite"/>
                                        <p:tgtEl>
                                          <p:spTgt spid="17"/>
                                        </p:tgtEl>
                                      </p:cBhvr>
                                    </p:animEffect>
                                  </p:childTnLst>
                                </p:cTn>
                              </p:par>
                              <p:par>
                                <p:cTn id="34" presetID="9" presetClass="emph" presetSubtype="0" grpId="1" nodeType="withEffect">
                                  <p:stCondLst>
                                    <p:cond delay="0"/>
                                  </p:stCondLst>
                                  <p:childTnLst>
                                    <p:set>
                                      <p:cBhvr rctx="PPT">
                                        <p:cTn id="35" dur="indefinite"/>
                                        <p:tgtEl>
                                          <p:spTgt spid="19"/>
                                        </p:tgtEl>
                                        <p:attrNameLst>
                                          <p:attrName>style.opacity</p:attrName>
                                        </p:attrNameLst>
                                      </p:cBhvr>
                                      <p:to>
                                        <p:strVal val="0.5"/>
                                      </p:to>
                                    </p:set>
                                    <p:animEffect filter="image" prLst="opacity: 0.5">
                                      <p:cBhvr rctx="IE">
                                        <p:cTn id="36" dur="indefinite"/>
                                        <p:tgtEl>
                                          <p:spTgt spid="19"/>
                                        </p:tgtEl>
                                      </p:cBhvr>
                                    </p:animEffec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25"/>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4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nodeType="clickEffect">
                                  <p:stCondLst>
                                    <p:cond delay="0"/>
                                  </p:stCondLst>
                                  <p:childTnLst>
                                    <p:set>
                                      <p:cBhvr>
                                        <p:cTn id="92" dur="1" fill="hold">
                                          <p:stCondLst>
                                            <p:cond delay="0"/>
                                          </p:stCondLst>
                                        </p:cTn>
                                        <p:tgtEl>
                                          <p:spTgt spid="52"/>
                                        </p:tgtEl>
                                        <p:attrNameLst>
                                          <p:attrName>style.visibility</p:attrName>
                                        </p:attrNameLst>
                                      </p:cBhvr>
                                      <p:to>
                                        <p:strVal val="visible"/>
                                      </p:to>
                                    </p:set>
                                    <p:anim calcmode="lin" valueType="num">
                                      <p:cBhvr>
                                        <p:cTn id="93" dur="500" fill="hold"/>
                                        <p:tgtEl>
                                          <p:spTgt spid="52"/>
                                        </p:tgtEl>
                                        <p:attrNameLst>
                                          <p:attrName>ppt_w</p:attrName>
                                        </p:attrNameLst>
                                      </p:cBhvr>
                                      <p:tavLst>
                                        <p:tav tm="0">
                                          <p:val>
                                            <p:fltVal val="0"/>
                                          </p:val>
                                        </p:tav>
                                        <p:tav tm="100000">
                                          <p:val>
                                            <p:strVal val="#ppt_w"/>
                                          </p:val>
                                        </p:tav>
                                      </p:tavLst>
                                    </p:anim>
                                    <p:anim calcmode="lin" valueType="num">
                                      <p:cBhvr>
                                        <p:cTn id="94" dur="500" fill="hold"/>
                                        <p:tgtEl>
                                          <p:spTgt spid="52"/>
                                        </p:tgtEl>
                                        <p:attrNameLst>
                                          <p:attrName>ppt_h</p:attrName>
                                        </p:attrNameLst>
                                      </p:cBhvr>
                                      <p:tavLst>
                                        <p:tav tm="0">
                                          <p:val>
                                            <p:fltVal val="0"/>
                                          </p:val>
                                        </p:tav>
                                        <p:tav tm="100000">
                                          <p:val>
                                            <p:strVal val="#ppt_h"/>
                                          </p:val>
                                        </p:tav>
                                      </p:tavLst>
                                    </p:anim>
                                  </p:childTnLst>
                                </p:cTn>
                              </p:par>
                              <p:par>
                                <p:cTn id="95" presetID="1" presetClass="exit" presetSubtype="0" fill="hold" nodeType="withEffect">
                                  <p:stCondLst>
                                    <p:cond delay="0"/>
                                  </p:stCondLst>
                                  <p:childTnLst>
                                    <p:set>
                                      <p:cBhvr>
                                        <p:cTn id="96" dur="1" fill="hold">
                                          <p:stCondLst>
                                            <p:cond delay="0"/>
                                          </p:stCondLst>
                                        </p:cTn>
                                        <p:tgtEl>
                                          <p:spTgt spid="44"/>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45"/>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48"/>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4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43"/>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4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53"/>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5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51" grpId="0" animBg="1"/>
      <p:bldP spid="19" grpId="0"/>
      <p:bldP spid="19" grpId="1"/>
      <p:bldP spid="16" grpId="0"/>
      <p:bldP spid="46" grpId="0"/>
      <p:bldP spid="49" grpId="0"/>
      <p:bldP spid="3" grpId="0"/>
      <p:bldP spid="50" grpId="0"/>
      <p:bldP spid="53" grpId="0"/>
      <p:bldP spid="5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4"/>
          <a:stretch>
            <a:fillRect/>
          </a:stretch>
        </p:blipFill>
        <p:spPr>
          <a:xfrm>
            <a:off x="5267960" y="1600200"/>
            <a:ext cx="3342640" cy="2235200"/>
          </a:xfrm>
          <a:prstGeom prst="rect">
            <a:avLst/>
          </a:prstGeom>
        </p:spPr>
      </p:pic>
      <p:sp>
        <p:nvSpPr>
          <p:cNvPr id="2" name="Title 1"/>
          <p:cNvSpPr>
            <a:spLocks noGrp="1"/>
          </p:cNvSpPr>
          <p:nvPr>
            <p:ph type="title"/>
          </p:nvPr>
        </p:nvSpPr>
        <p:spPr/>
        <p:txBody>
          <a:bodyPr/>
          <a:lstStyle/>
          <a:p>
            <a:r>
              <a:rPr lang="en-US" dirty="0" smtClean="0"/>
              <a:t>Linear Deterministic Model</a:t>
            </a:r>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863B3B49-B5D1-7845-A704-4F63867D6133}" type="slidenum">
              <a:rPr lang="en-US" smtClean="0"/>
              <a:pPr/>
              <a:t>16</a:t>
            </a:fld>
            <a:endParaRPr lang="en-US" dirty="0"/>
          </a:p>
        </p:txBody>
      </p:sp>
      <p:pic>
        <p:nvPicPr>
          <p:cNvPr id="10" name="Picture 9"/>
          <p:cNvPicPr>
            <a:picLocks noChangeAspect="1"/>
          </p:cNvPicPr>
          <p:nvPr/>
        </p:nvPicPr>
        <p:blipFill>
          <a:blip r:embed="rId5"/>
          <a:stretch>
            <a:fillRect/>
          </a:stretch>
        </p:blipFill>
        <p:spPr>
          <a:xfrm>
            <a:off x="1600200" y="1459925"/>
            <a:ext cx="1066800" cy="2498090"/>
          </a:xfrm>
          <a:prstGeom prst="rect">
            <a:avLst/>
          </a:prstGeom>
        </p:spPr>
      </p:pic>
      <p:pic>
        <p:nvPicPr>
          <p:cNvPr id="11" name="Picture 10"/>
          <p:cNvPicPr>
            <a:picLocks noChangeAspect="1"/>
          </p:cNvPicPr>
          <p:nvPr/>
        </p:nvPicPr>
        <p:blipFill>
          <a:blip r:embed="rId6"/>
          <a:stretch>
            <a:fillRect/>
          </a:stretch>
        </p:blipFill>
        <p:spPr>
          <a:xfrm>
            <a:off x="457200" y="1527353"/>
            <a:ext cx="3956050" cy="2355850"/>
          </a:xfrm>
          <a:prstGeom prst="rect">
            <a:avLst/>
          </a:prstGeom>
        </p:spPr>
      </p:pic>
      <p:pic>
        <p:nvPicPr>
          <p:cNvPr id="12" name="Picture 11"/>
          <p:cNvPicPr>
            <a:picLocks noChangeAspect="1"/>
          </p:cNvPicPr>
          <p:nvPr/>
        </p:nvPicPr>
        <p:blipFill>
          <a:blip r:embed="rId7"/>
          <a:stretch>
            <a:fillRect/>
          </a:stretch>
        </p:blipFill>
        <p:spPr>
          <a:xfrm>
            <a:off x="3578448" y="1925385"/>
            <a:ext cx="960120" cy="1573530"/>
          </a:xfrm>
          <a:prstGeom prst="rect">
            <a:avLst/>
          </a:prstGeom>
        </p:spPr>
      </p:pic>
      <p:pic>
        <p:nvPicPr>
          <p:cNvPr id="14" name="Picture 13" descr="latex-image-1.pdf"/>
          <p:cNvPicPr>
            <a:picLocks noChangeAspect="1"/>
          </p:cNvPicPr>
          <p:nvPr/>
        </p:nvPicPr>
        <p:blipFill>
          <a:blip r:embed="rId8"/>
          <a:stretch>
            <a:fillRect/>
          </a:stretch>
        </p:blipFill>
        <p:spPr>
          <a:xfrm>
            <a:off x="463923" y="4352647"/>
            <a:ext cx="4533900" cy="431800"/>
          </a:xfrm>
          <a:prstGeom prst="rect">
            <a:avLst/>
          </a:prstGeom>
        </p:spPr>
      </p:pic>
      <p:pic>
        <p:nvPicPr>
          <p:cNvPr id="15" name="Picture 14" descr="latex-image-1.pdf"/>
          <p:cNvPicPr>
            <a:picLocks noChangeAspect="1"/>
          </p:cNvPicPr>
          <p:nvPr/>
        </p:nvPicPr>
        <p:blipFill>
          <a:blip r:embed="rId9"/>
          <a:stretch>
            <a:fillRect/>
          </a:stretch>
        </p:blipFill>
        <p:spPr>
          <a:xfrm>
            <a:off x="5257800" y="4384771"/>
            <a:ext cx="3429000" cy="368300"/>
          </a:xfrm>
          <a:prstGeom prst="rect">
            <a:avLst/>
          </a:prstGeom>
        </p:spPr>
      </p:pic>
      <p:pic>
        <p:nvPicPr>
          <p:cNvPr id="16" name="Picture 15" descr="latex-image-1.pdf"/>
          <p:cNvPicPr>
            <a:picLocks noChangeAspect="1"/>
          </p:cNvPicPr>
          <p:nvPr/>
        </p:nvPicPr>
        <p:blipFill>
          <a:blip r:embed="rId10"/>
          <a:stretch>
            <a:fillRect/>
          </a:stretch>
        </p:blipFill>
        <p:spPr>
          <a:xfrm>
            <a:off x="2714086" y="1384300"/>
            <a:ext cx="774700" cy="266700"/>
          </a:xfrm>
          <a:prstGeom prst="rect">
            <a:avLst/>
          </a:prstGeom>
        </p:spPr>
      </p:pic>
      <p:pic>
        <p:nvPicPr>
          <p:cNvPr id="17" name="Picture 16" descr="latex-image-1.pdf"/>
          <p:cNvPicPr>
            <a:picLocks noChangeAspect="1"/>
          </p:cNvPicPr>
          <p:nvPr/>
        </p:nvPicPr>
        <p:blipFill>
          <a:blip r:embed="rId11"/>
          <a:stretch>
            <a:fillRect/>
          </a:stretch>
        </p:blipFill>
        <p:spPr>
          <a:xfrm>
            <a:off x="2057400" y="3119410"/>
            <a:ext cx="774700" cy="266700"/>
          </a:xfrm>
          <a:prstGeom prst="rect">
            <a:avLst/>
          </a:prstGeom>
        </p:spPr>
      </p:pic>
      <p:pic>
        <p:nvPicPr>
          <p:cNvPr id="18" name="Picture 17" descr="latex-image-1.pdf"/>
          <p:cNvPicPr>
            <a:picLocks noChangeAspect="1"/>
          </p:cNvPicPr>
          <p:nvPr/>
        </p:nvPicPr>
        <p:blipFill>
          <a:blip r:embed="rId12"/>
          <a:stretch>
            <a:fillRect/>
          </a:stretch>
        </p:blipFill>
        <p:spPr>
          <a:xfrm>
            <a:off x="2057400" y="1966178"/>
            <a:ext cx="774700" cy="266700"/>
          </a:xfrm>
          <a:prstGeom prst="rect">
            <a:avLst/>
          </a:prstGeom>
        </p:spPr>
      </p:pic>
      <p:pic>
        <p:nvPicPr>
          <p:cNvPr id="19" name="Picture 18" descr="latex-image-1.pdf"/>
          <p:cNvPicPr>
            <a:picLocks noChangeAspect="1"/>
          </p:cNvPicPr>
          <p:nvPr/>
        </p:nvPicPr>
        <p:blipFill>
          <a:blip r:embed="rId13"/>
          <a:stretch>
            <a:fillRect/>
          </a:stretch>
        </p:blipFill>
        <p:spPr>
          <a:xfrm>
            <a:off x="2714086" y="3687763"/>
            <a:ext cx="774700" cy="266700"/>
          </a:xfrm>
          <a:prstGeom prst="rect">
            <a:avLst/>
          </a:prstGeom>
        </p:spPr>
      </p:pic>
      <p:sp>
        <p:nvSpPr>
          <p:cNvPr id="21" name="Rectangle 20"/>
          <p:cNvSpPr/>
          <p:nvPr/>
        </p:nvSpPr>
        <p:spPr>
          <a:xfrm>
            <a:off x="6473410" y="5955268"/>
            <a:ext cx="2209634" cy="369332"/>
          </a:xfrm>
          <a:prstGeom prst="rect">
            <a:avLst/>
          </a:prstGeom>
        </p:spPr>
        <p:txBody>
          <a:bodyPr wrap="none">
            <a:spAutoFit/>
          </a:bodyPr>
          <a:lstStyle/>
          <a:p>
            <a:pPr algn="ctr"/>
            <a:r>
              <a:rPr lang="en-US" dirty="0" smtClean="0"/>
              <a:t>[</a:t>
            </a:r>
            <a:r>
              <a:rPr lang="en-US" dirty="0" err="1" smtClean="0"/>
              <a:t>Avestimehr</a:t>
            </a:r>
            <a:r>
              <a:rPr lang="en-US" dirty="0" smtClean="0"/>
              <a:t> </a:t>
            </a:r>
            <a:r>
              <a:rPr lang="en-US" i="1" dirty="0" smtClean="0"/>
              <a:t>et.al.</a:t>
            </a:r>
            <a:r>
              <a:rPr lang="en-US" dirty="0" smtClean="0"/>
              <a:t>’07]</a:t>
            </a:r>
          </a:p>
        </p:txBody>
      </p:sp>
      <p:cxnSp>
        <p:nvCxnSpPr>
          <p:cNvPr id="8" name="Straight Arrow Connector 7"/>
          <p:cNvCxnSpPr/>
          <p:nvPr/>
        </p:nvCxnSpPr>
        <p:spPr>
          <a:xfrm>
            <a:off x="6257066" y="1651000"/>
            <a:ext cx="1494" cy="711200"/>
          </a:xfrm>
          <a:prstGeom prst="straightConnector1">
            <a:avLst/>
          </a:prstGeom>
          <a:ln w="38100">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21" descr="latex-image-1.pdf"/>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6108289" y="1219200"/>
            <a:ext cx="990600" cy="266700"/>
          </a:xfrm>
          <a:prstGeom prst="rect">
            <a:avLst/>
          </a:prstGeom>
        </p:spPr>
      </p:pic>
      <p:cxnSp>
        <p:nvCxnSpPr>
          <p:cNvPr id="25" name="Straight Arrow Connector 24"/>
          <p:cNvCxnSpPr/>
          <p:nvPr/>
        </p:nvCxnSpPr>
        <p:spPr>
          <a:xfrm flipH="1">
            <a:off x="6413948" y="2238854"/>
            <a:ext cx="1494" cy="388203"/>
          </a:xfrm>
          <a:prstGeom prst="straightConnector1">
            <a:avLst/>
          </a:prstGeom>
          <a:ln w="38100">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30" name="Picture 29" descr="latex-image-1.pdf"/>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5205954" y="2360357"/>
            <a:ext cx="977900" cy="266700"/>
          </a:xfrm>
          <a:prstGeom prst="rect">
            <a:avLst/>
          </a:prstGeom>
        </p:spPr>
      </p:pic>
      <p:cxnSp>
        <p:nvCxnSpPr>
          <p:cNvPr id="33" name="Straight Arrow Connector 32"/>
          <p:cNvCxnSpPr/>
          <p:nvPr/>
        </p:nvCxnSpPr>
        <p:spPr>
          <a:xfrm flipV="1">
            <a:off x="8262172" y="1570177"/>
            <a:ext cx="0" cy="563423"/>
          </a:xfrm>
          <a:prstGeom prst="straightConnector1">
            <a:avLst/>
          </a:prstGeom>
          <a:ln w="38100">
            <a:solidFill>
              <a:srgbClr val="FF6600"/>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40" name="Picture 39" descr="latex-image-1.pdf"/>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7620000" y="1177350"/>
            <a:ext cx="952500" cy="279400"/>
          </a:xfrm>
          <a:prstGeom prst="rect">
            <a:avLst/>
          </a:prstGeom>
        </p:spPr>
      </p:pic>
      <p:sp>
        <p:nvSpPr>
          <p:cNvPr id="42" name="TextBox 41"/>
          <p:cNvSpPr txBox="1"/>
          <p:nvPr/>
        </p:nvSpPr>
        <p:spPr>
          <a:xfrm>
            <a:off x="463923" y="5453251"/>
            <a:ext cx="8229600" cy="523220"/>
          </a:xfrm>
          <a:prstGeom prst="rect">
            <a:avLst/>
          </a:prstGeom>
          <a:solidFill>
            <a:srgbClr val="00FFFF"/>
          </a:solidFill>
          <a:ln>
            <a:solidFill>
              <a:srgbClr val="000000"/>
            </a:solidFill>
          </a:ln>
        </p:spPr>
        <p:txBody>
          <a:bodyPr wrap="square" rtlCol="0">
            <a:spAutoFit/>
          </a:bodyPr>
          <a:lstStyle/>
          <a:p>
            <a:r>
              <a:rPr lang="en-US" sz="2800" i="1" dirty="0" smtClean="0"/>
              <a:t>Captures the interaction of signals in wireless networks</a:t>
            </a:r>
            <a:endParaRPr lang="en-US" sz="2800" i="1" dirty="0"/>
          </a:p>
        </p:txBody>
      </p:sp>
      <p:sp>
        <p:nvSpPr>
          <p:cNvPr id="47" name="TextBox 46"/>
          <p:cNvSpPr txBox="1"/>
          <p:nvPr/>
        </p:nvSpPr>
        <p:spPr>
          <a:xfrm>
            <a:off x="4019660" y="914400"/>
            <a:ext cx="1566404" cy="369332"/>
          </a:xfrm>
          <a:prstGeom prst="rect">
            <a:avLst/>
          </a:prstGeom>
          <a:noFill/>
        </p:spPr>
        <p:txBody>
          <a:bodyPr wrap="none" rtlCol="0">
            <a:spAutoFit/>
          </a:bodyPr>
          <a:lstStyle/>
          <a:p>
            <a:r>
              <a:rPr lang="en-US" b="1" i="1" dirty="0" smtClean="0"/>
              <a:t>Approximate!</a:t>
            </a:r>
            <a:endParaRPr lang="en-US" b="1" i="1" dirty="0"/>
          </a:p>
        </p:txBody>
      </p:sp>
      <p:sp>
        <p:nvSpPr>
          <p:cNvPr id="48" name="Right Arrow 47"/>
          <p:cNvSpPr/>
          <p:nvPr/>
        </p:nvSpPr>
        <p:spPr>
          <a:xfrm>
            <a:off x="4191000" y="1219200"/>
            <a:ext cx="1130293" cy="352247"/>
          </a:xfrm>
          <a:prstGeom prst="rightArrow">
            <a:avLst>
              <a:gd name="adj1" fmla="val 50000"/>
              <a:gd name="adj2" fmla="val 82671"/>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atex-image-1.pdf"/>
          <p:cNvPicPr>
            <a:picLocks noChangeAspect="1"/>
          </p:cNvPicPr>
          <p:nvPr/>
        </p:nvPicPr>
        <p:blipFill>
          <a:blip r:embed="rId17">
            <a:extLst>
              <a:ext uri="{28A0092B-C50C-407E-A947-70E740481C1C}">
                <a14:useLocalDpi xmlns:a14="http://schemas.microsoft.com/office/drawing/2010/main" xmlns="" val="0"/>
              </a:ext>
            </a:extLst>
          </a:blip>
          <a:stretch>
            <a:fillRect/>
          </a:stretch>
        </p:blipFill>
        <p:spPr>
          <a:xfrm>
            <a:off x="772416" y="4004311"/>
            <a:ext cx="1270000" cy="203200"/>
          </a:xfrm>
          <a:prstGeom prst="rect">
            <a:avLst/>
          </a:prstGeom>
        </p:spPr>
      </p:pic>
      <p:pic>
        <p:nvPicPr>
          <p:cNvPr id="9" name="Picture 8" descr="latex-image-1.pdf"/>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3000598" y="4004311"/>
            <a:ext cx="1155700" cy="203200"/>
          </a:xfrm>
          <a:prstGeom prst="rect">
            <a:avLst/>
          </a:prstGeom>
        </p:spPr>
      </p:pic>
      <p:sp>
        <p:nvSpPr>
          <p:cNvPr id="34" name="TextBox 33"/>
          <p:cNvSpPr txBox="1"/>
          <p:nvPr/>
        </p:nvSpPr>
        <p:spPr>
          <a:xfrm>
            <a:off x="245302" y="2286000"/>
            <a:ext cx="1828783" cy="646331"/>
          </a:xfrm>
          <a:prstGeom prst="rect">
            <a:avLst/>
          </a:prstGeom>
          <a:noFill/>
        </p:spPr>
        <p:txBody>
          <a:bodyPr wrap="none" rtlCol="0">
            <a:spAutoFit/>
          </a:bodyPr>
          <a:lstStyle/>
          <a:p>
            <a:r>
              <a:rPr lang="en-US" dirty="0"/>
              <a:t>U</a:t>
            </a:r>
            <a:r>
              <a:rPr lang="en-US" dirty="0" smtClean="0"/>
              <a:t>nit </a:t>
            </a:r>
            <a:r>
              <a:rPr lang="en-US" dirty="0" err="1" smtClean="0"/>
              <a:t>Tx</a:t>
            </a:r>
            <a:r>
              <a:rPr lang="en-US" dirty="0" smtClean="0"/>
              <a:t> power</a:t>
            </a:r>
          </a:p>
          <a:p>
            <a:r>
              <a:rPr lang="en-US" dirty="0" smtClean="0"/>
              <a:t>Unit </a:t>
            </a:r>
            <a:r>
              <a:rPr lang="en-US" dirty="0"/>
              <a:t>n</a:t>
            </a:r>
            <a:r>
              <a:rPr lang="en-US" dirty="0" smtClean="0"/>
              <a:t>oise power</a:t>
            </a:r>
            <a:endParaRPr lang="en-US" dirty="0"/>
          </a:p>
        </p:txBody>
      </p:sp>
      <p:sp>
        <p:nvSpPr>
          <p:cNvPr id="35" name="TextBox 34"/>
          <p:cNvSpPr txBox="1"/>
          <p:nvPr/>
        </p:nvSpPr>
        <p:spPr>
          <a:xfrm>
            <a:off x="463923" y="4843651"/>
            <a:ext cx="7259169" cy="461665"/>
          </a:xfrm>
          <a:prstGeom prst="rect">
            <a:avLst/>
          </a:prstGeom>
          <a:noFill/>
          <a:ln>
            <a:solidFill>
              <a:srgbClr val="000000"/>
            </a:solidFill>
          </a:ln>
        </p:spPr>
        <p:txBody>
          <a:bodyPr wrap="none" rtlCol="0">
            <a:spAutoFit/>
          </a:bodyPr>
          <a:lstStyle/>
          <a:p>
            <a:r>
              <a:rPr lang="en-US" sz="2400" dirty="0" smtClean="0"/>
              <a:t>(Roughly speaking), # of bits that is above the noise level</a:t>
            </a:r>
            <a:endParaRPr lang="en-US" sz="2400" dirty="0"/>
          </a:p>
        </p:txBody>
      </p:sp>
      <p:pic>
        <p:nvPicPr>
          <p:cNvPr id="36" name="Picture 35" descr="latex-image-1.pdf"/>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772416" y="1117600"/>
            <a:ext cx="1358900" cy="203200"/>
          </a:xfrm>
          <a:prstGeom prst="rect">
            <a:avLst/>
          </a:prstGeom>
        </p:spPr>
      </p:pic>
      <p:pic>
        <p:nvPicPr>
          <p:cNvPr id="38" name="Picture 37" descr="latex-image-1.pdf"/>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3022600" y="2895600"/>
            <a:ext cx="1244600" cy="152400"/>
          </a:xfrm>
          <a:prstGeom prst="rect">
            <a:avLst/>
          </a:prstGeom>
        </p:spPr>
      </p:pic>
      <p:pic>
        <p:nvPicPr>
          <p:cNvPr id="51" name="Picture 50" descr="latex-image-1.pdf"/>
          <p:cNvPicPr>
            <a:picLocks noChangeAspect="1"/>
          </p:cNvPicPr>
          <p:nvPr/>
        </p:nvPicPr>
        <p:blipFill>
          <a:blip r:embed="rId21">
            <a:extLst>
              <a:ext uri="{28A0092B-C50C-407E-A947-70E740481C1C}">
                <a14:useLocalDpi xmlns:a14="http://schemas.microsoft.com/office/drawing/2010/main" xmlns="" val="0"/>
              </a:ext>
            </a:extLst>
          </a:blip>
          <a:stretch>
            <a:fillRect/>
          </a:stretch>
        </p:blipFill>
        <p:spPr>
          <a:xfrm>
            <a:off x="3000598" y="1143000"/>
            <a:ext cx="1244600" cy="152400"/>
          </a:xfrm>
          <a:prstGeom prst="rect">
            <a:avLst/>
          </a:prstGeom>
        </p:spPr>
      </p:pic>
      <p:sp>
        <p:nvSpPr>
          <p:cNvPr id="52" name="TextBox 51"/>
          <p:cNvSpPr txBox="1"/>
          <p:nvPr/>
        </p:nvSpPr>
        <p:spPr>
          <a:xfrm>
            <a:off x="3674398" y="1009471"/>
            <a:ext cx="364202" cy="369332"/>
          </a:xfrm>
          <a:prstGeom prst="rect">
            <a:avLst/>
          </a:prstGeom>
          <a:noFill/>
        </p:spPr>
        <p:txBody>
          <a:bodyPr wrap="none" rtlCol="0">
            <a:spAutoFit/>
          </a:bodyPr>
          <a:lstStyle/>
          <a:p>
            <a:r>
              <a:rPr lang="en-US" dirty="0" smtClean="0">
                <a:latin typeface="Zapf Dingbats"/>
                <a:ea typeface="Zapf Dingbats"/>
                <a:cs typeface="Zapf Dingbats"/>
                <a:sym typeface="Zapf Dingbats"/>
              </a:rPr>
              <a:t>✕</a:t>
            </a:r>
            <a:endParaRPr lang="en-US" dirty="0"/>
          </a:p>
        </p:txBody>
      </p:sp>
      <p:sp>
        <p:nvSpPr>
          <p:cNvPr id="53" name="TextBox 52"/>
          <p:cNvSpPr txBox="1"/>
          <p:nvPr/>
        </p:nvSpPr>
        <p:spPr>
          <a:xfrm>
            <a:off x="3217531" y="2787134"/>
            <a:ext cx="364202" cy="369332"/>
          </a:xfrm>
          <a:prstGeom prst="rect">
            <a:avLst/>
          </a:prstGeom>
          <a:noFill/>
        </p:spPr>
        <p:txBody>
          <a:bodyPr wrap="none" rtlCol="0">
            <a:spAutoFit/>
          </a:bodyPr>
          <a:lstStyle/>
          <a:p>
            <a:r>
              <a:rPr lang="en-US" dirty="0" smtClean="0">
                <a:latin typeface="Zapf Dingbats"/>
                <a:ea typeface="Zapf Dingbats"/>
                <a:cs typeface="Zapf Dingbats"/>
                <a:sym typeface="Zapf Dingbats"/>
              </a:rPr>
              <a:t>✕</a:t>
            </a:r>
            <a:endParaRPr lang="en-US" dirty="0"/>
          </a:p>
        </p:txBody>
      </p:sp>
      <p:sp>
        <p:nvSpPr>
          <p:cNvPr id="55" name="TextBox 54"/>
          <p:cNvSpPr txBox="1"/>
          <p:nvPr/>
        </p:nvSpPr>
        <p:spPr>
          <a:xfrm>
            <a:off x="3470882" y="2787962"/>
            <a:ext cx="364202" cy="369332"/>
          </a:xfrm>
          <a:prstGeom prst="rect">
            <a:avLst/>
          </a:prstGeom>
          <a:noFill/>
        </p:spPr>
        <p:txBody>
          <a:bodyPr wrap="none" rtlCol="0">
            <a:spAutoFit/>
          </a:bodyPr>
          <a:lstStyle/>
          <a:p>
            <a:r>
              <a:rPr lang="en-US" dirty="0" smtClean="0">
                <a:latin typeface="Zapf Dingbats"/>
                <a:ea typeface="Zapf Dingbats"/>
                <a:cs typeface="Zapf Dingbats"/>
                <a:sym typeface="Zapf Dingbats"/>
              </a:rPr>
              <a:t>✕</a:t>
            </a:r>
            <a:endParaRPr lang="en-US" dirty="0"/>
          </a:p>
        </p:txBody>
      </p:sp>
      <p:sp>
        <p:nvSpPr>
          <p:cNvPr id="56" name="TextBox 55"/>
          <p:cNvSpPr txBox="1"/>
          <p:nvPr/>
        </p:nvSpPr>
        <p:spPr>
          <a:xfrm>
            <a:off x="3715357" y="2787962"/>
            <a:ext cx="364202" cy="369332"/>
          </a:xfrm>
          <a:prstGeom prst="rect">
            <a:avLst/>
          </a:prstGeom>
          <a:noFill/>
        </p:spPr>
        <p:txBody>
          <a:bodyPr wrap="none" rtlCol="0">
            <a:spAutoFit/>
          </a:bodyPr>
          <a:lstStyle/>
          <a:p>
            <a:r>
              <a:rPr lang="en-US" dirty="0" smtClean="0">
                <a:latin typeface="Zapf Dingbats"/>
                <a:ea typeface="Zapf Dingbats"/>
                <a:cs typeface="Zapf Dingbats"/>
                <a:sym typeface="Zapf Dingbats"/>
              </a:rPr>
              <a:t>✕</a:t>
            </a:r>
            <a:endParaRPr lang="en-US" dirty="0"/>
          </a:p>
        </p:txBody>
      </p:sp>
      <p:sp>
        <p:nvSpPr>
          <p:cNvPr id="57" name="TextBox 56"/>
          <p:cNvSpPr txBox="1"/>
          <p:nvPr/>
        </p:nvSpPr>
        <p:spPr>
          <a:xfrm>
            <a:off x="3581400" y="3886200"/>
            <a:ext cx="364202" cy="369332"/>
          </a:xfrm>
          <a:prstGeom prst="rect">
            <a:avLst/>
          </a:prstGeom>
          <a:noFill/>
        </p:spPr>
        <p:txBody>
          <a:bodyPr wrap="none" rtlCol="0">
            <a:spAutoFit/>
          </a:bodyPr>
          <a:lstStyle/>
          <a:p>
            <a:r>
              <a:rPr lang="en-US" dirty="0" smtClean="0">
                <a:latin typeface="Zapf Dingbats"/>
                <a:ea typeface="Zapf Dingbats"/>
                <a:cs typeface="Zapf Dingbats"/>
                <a:sym typeface="Zapf Dingbats"/>
              </a:rPr>
              <a:t>✕</a:t>
            </a:r>
            <a:endParaRPr lang="en-US" dirty="0"/>
          </a:p>
        </p:txBody>
      </p:sp>
      <p:pic>
        <p:nvPicPr>
          <p:cNvPr id="39" name="Picture 38" descr="latex-image-1.pdf"/>
          <p:cNvPicPr>
            <a:picLocks noChangeAspect="1"/>
          </p:cNvPicPr>
          <p:nvPr/>
        </p:nvPicPr>
        <p:blipFill>
          <a:blip r:embed="rId22">
            <a:extLst>
              <a:ext uri="{28A0092B-C50C-407E-A947-70E740481C1C}">
                <a14:useLocalDpi xmlns:a14="http://schemas.microsoft.com/office/drawing/2010/main" xmlns="" val="0"/>
              </a:ext>
            </a:extLst>
          </a:blip>
          <a:stretch>
            <a:fillRect/>
          </a:stretch>
        </p:blipFill>
        <p:spPr>
          <a:xfrm>
            <a:off x="3022600" y="2387600"/>
            <a:ext cx="1155700" cy="203200"/>
          </a:xfrm>
          <a:prstGeom prst="rect">
            <a:avLst/>
          </a:prstGeom>
        </p:spPr>
      </p:pic>
      <p:sp>
        <p:nvSpPr>
          <p:cNvPr id="58" name="TextBox 57"/>
          <p:cNvSpPr txBox="1"/>
          <p:nvPr/>
        </p:nvSpPr>
        <p:spPr>
          <a:xfrm>
            <a:off x="3399632" y="2297668"/>
            <a:ext cx="364202" cy="369332"/>
          </a:xfrm>
          <a:prstGeom prst="rect">
            <a:avLst/>
          </a:prstGeom>
          <a:noFill/>
        </p:spPr>
        <p:txBody>
          <a:bodyPr wrap="none" rtlCol="0">
            <a:spAutoFit/>
          </a:bodyPr>
          <a:lstStyle/>
          <a:p>
            <a:r>
              <a:rPr lang="en-US" dirty="0" smtClean="0">
                <a:latin typeface="Zapf Dingbats"/>
                <a:ea typeface="Zapf Dingbats"/>
                <a:cs typeface="Zapf Dingbats"/>
                <a:sym typeface="Zapf Dingbats"/>
              </a:rPr>
              <a:t>✕</a:t>
            </a:r>
            <a:endParaRPr lang="en-US" dirty="0"/>
          </a:p>
        </p:txBody>
      </p:sp>
      <p:sp>
        <p:nvSpPr>
          <p:cNvPr id="59" name="TextBox 58"/>
          <p:cNvSpPr txBox="1"/>
          <p:nvPr/>
        </p:nvSpPr>
        <p:spPr>
          <a:xfrm>
            <a:off x="3598198" y="2297668"/>
            <a:ext cx="364202" cy="369332"/>
          </a:xfrm>
          <a:prstGeom prst="rect">
            <a:avLst/>
          </a:prstGeom>
          <a:noFill/>
        </p:spPr>
        <p:txBody>
          <a:bodyPr wrap="none" rtlCol="0">
            <a:spAutoFit/>
          </a:bodyPr>
          <a:lstStyle/>
          <a:p>
            <a:r>
              <a:rPr lang="en-US" dirty="0" smtClean="0">
                <a:latin typeface="Zapf Dingbats"/>
                <a:ea typeface="Zapf Dingbats"/>
                <a:cs typeface="Zapf Dingbats"/>
                <a:sym typeface="Zapf Dingbats"/>
              </a:rPr>
              <a:t>✕</a:t>
            </a:r>
            <a:endParaRPr lang="en-US" dirty="0"/>
          </a:p>
        </p:txBody>
      </p:sp>
      <p:pic>
        <p:nvPicPr>
          <p:cNvPr id="61" name="Picture 60" descr="latex-image-1.pdf"/>
          <p:cNvPicPr>
            <a:picLocks noChangeAspect="1"/>
          </p:cNvPicPr>
          <p:nvPr/>
        </p:nvPicPr>
        <p:blipFill>
          <a:blip r:embed="rId23">
            <a:extLst>
              <a:ext uri="{28A0092B-C50C-407E-A947-70E740481C1C}">
                <a14:useLocalDpi xmlns:a14="http://schemas.microsoft.com/office/drawing/2010/main" xmlns="" val="0"/>
              </a:ext>
            </a:extLst>
          </a:blip>
          <a:stretch>
            <a:fillRect/>
          </a:stretch>
        </p:blipFill>
        <p:spPr>
          <a:xfrm>
            <a:off x="6451600" y="2971800"/>
            <a:ext cx="177800" cy="203200"/>
          </a:xfrm>
          <a:prstGeom prst="rect">
            <a:avLst/>
          </a:prstGeom>
        </p:spPr>
      </p:pic>
      <p:pic>
        <p:nvPicPr>
          <p:cNvPr id="62" name="Picture 61" descr="latex-image-1.pdf"/>
          <p:cNvPicPr>
            <a:picLocks noChangeAspect="1"/>
          </p:cNvPicPr>
          <p:nvPr/>
        </p:nvPicPr>
        <p:blipFill>
          <a:blip r:embed="rId24">
            <a:extLst>
              <a:ext uri="{28A0092B-C50C-407E-A947-70E740481C1C}">
                <a14:useLocalDpi xmlns:a14="http://schemas.microsoft.com/office/drawing/2010/main" xmlns="" val="0"/>
              </a:ext>
            </a:extLst>
          </a:blip>
          <a:stretch>
            <a:fillRect/>
          </a:stretch>
        </p:blipFill>
        <p:spPr>
          <a:xfrm>
            <a:off x="6451600" y="3236178"/>
            <a:ext cx="177800" cy="203200"/>
          </a:xfrm>
          <a:prstGeom prst="rect">
            <a:avLst/>
          </a:prstGeom>
        </p:spPr>
      </p:pic>
      <p:pic>
        <p:nvPicPr>
          <p:cNvPr id="63" name="Picture 62" descr="latex-image-1.pdf"/>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6451600" y="3476812"/>
            <a:ext cx="177800" cy="203200"/>
          </a:xfrm>
          <a:prstGeom prst="rect">
            <a:avLst/>
          </a:prstGeom>
        </p:spPr>
      </p:pic>
      <p:pic>
        <p:nvPicPr>
          <p:cNvPr id="65" name="Picture 64" descr="latex-image-1.pdf"/>
          <p:cNvPicPr>
            <a:picLocks noChangeAspect="1"/>
          </p:cNvPicPr>
          <p:nvPr/>
        </p:nvPicPr>
        <p:blipFill>
          <a:blip r:embed="rId23">
            <a:extLst>
              <a:ext uri="{28A0092B-C50C-407E-A947-70E740481C1C}">
                <a14:useLocalDpi xmlns:a14="http://schemas.microsoft.com/office/drawing/2010/main" xmlns="" val="0"/>
              </a:ext>
            </a:extLst>
          </a:blip>
          <a:stretch>
            <a:fillRect/>
          </a:stretch>
        </p:blipFill>
        <p:spPr>
          <a:xfrm>
            <a:off x="6705600" y="2286000"/>
            <a:ext cx="177800" cy="203200"/>
          </a:xfrm>
          <a:prstGeom prst="rect">
            <a:avLst/>
          </a:prstGeom>
        </p:spPr>
      </p:pic>
      <p:pic>
        <p:nvPicPr>
          <p:cNvPr id="66" name="Picture 65" descr="latex-image-1.pdf"/>
          <p:cNvPicPr>
            <a:picLocks noChangeAspect="1"/>
          </p:cNvPicPr>
          <p:nvPr/>
        </p:nvPicPr>
        <p:blipFill>
          <a:blip r:embed="rId24">
            <a:extLst>
              <a:ext uri="{28A0092B-C50C-407E-A947-70E740481C1C}">
                <a14:useLocalDpi xmlns:a14="http://schemas.microsoft.com/office/drawing/2010/main" xmlns="" val="0"/>
              </a:ext>
            </a:extLst>
          </a:blip>
          <a:stretch>
            <a:fillRect/>
          </a:stretch>
        </p:blipFill>
        <p:spPr>
          <a:xfrm>
            <a:off x="6705600" y="2550378"/>
            <a:ext cx="177800" cy="203200"/>
          </a:xfrm>
          <a:prstGeom prst="rect">
            <a:avLst/>
          </a:prstGeom>
        </p:spPr>
      </p:pic>
      <p:pic>
        <p:nvPicPr>
          <p:cNvPr id="67" name="Picture 66" descr="latex-image-1.pdf"/>
          <p:cNvPicPr>
            <a:picLocks noChangeAspect="1"/>
          </p:cNvPicPr>
          <p:nvPr/>
        </p:nvPicPr>
        <p:blipFill>
          <a:blip r:embed="rId26">
            <a:extLst>
              <a:ext uri="{28A0092B-C50C-407E-A947-70E740481C1C}">
                <a14:useLocalDpi xmlns:a14="http://schemas.microsoft.com/office/drawing/2010/main" xmlns="" val="0"/>
              </a:ext>
            </a:extLst>
          </a:blip>
          <a:stretch>
            <a:fillRect/>
          </a:stretch>
        </p:blipFill>
        <p:spPr>
          <a:xfrm>
            <a:off x="7110690" y="3870961"/>
            <a:ext cx="673100" cy="203200"/>
          </a:xfrm>
          <a:prstGeom prst="rect">
            <a:avLst/>
          </a:prstGeom>
        </p:spPr>
      </p:pic>
      <p:sp>
        <p:nvSpPr>
          <p:cNvPr id="68" name="TextBox 67"/>
          <p:cNvSpPr txBox="1"/>
          <p:nvPr/>
        </p:nvSpPr>
        <p:spPr>
          <a:xfrm>
            <a:off x="-555625" y="4476750"/>
            <a:ext cx="184666" cy="369332"/>
          </a:xfrm>
          <a:prstGeom prst="rect">
            <a:avLst/>
          </a:prstGeom>
          <a:noFill/>
        </p:spPr>
        <p:txBody>
          <a:bodyPr wrap="none" rtlCol="0">
            <a:spAutoFit/>
          </a:bodyPr>
          <a:lstStyle/>
          <a:p>
            <a:endParaRPr lang="en-US" dirty="0"/>
          </a:p>
        </p:txBody>
      </p:sp>
      <p:pic>
        <p:nvPicPr>
          <p:cNvPr id="3" name="Picture 2" descr="latex-image-1.pdf"/>
          <p:cNvPicPr>
            <a:picLocks noChangeAspect="1"/>
          </p:cNvPicPr>
          <p:nvPr/>
        </p:nvPicPr>
        <p:blipFill>
          <a:blip r:embed="rId27">
            <a:extLst>
              <a:ext uri="{28A0092B-C50C-407E-A947-70E740481C1C}">
                <a14:useLocalDpi xmlns:a14="http://schemas.microsoft.com/office/drawing/2010/main" xmlns="" val="0"/>
              </a:ext>
            </a:extLst>
          </a:blip>
          <a:stretch>
            <a:fillRect/>
          </a:stretch>
        </p:blipFill>
        <p:spPr>
          <a:xfrm>
            <a:off x="6463885" y="1524000"/>
            <a:ext cx="190500" cy="152400"/>
          </a:xfrm>
          <a:prstGeom prst="rect">
            <a:avLst/>
          </a:prstGeom>
        </p:spPr>
      </p:pic>
      <p:pic>
        <p:nvPicPr>
          <p:cNvPr id="13" name="Picture 12" descr="latex-image-1.pdf"/>
          <p:cNvPicPr>
            <a:picLocks noChangeAspect="1"/>
          </p:cNvPicPr>
          <p:nvPr/>
        </p:nvPicPr>
        <p:blipFill>
          <a:blip r:embed="rId28">
            <a:extLst>
              <a:ext uri="{28A0092B-C50C-407E-A947-70E740481C1C}">
                <a14:useLocalDpi xmlns:a14="http://schemas.microsoft.com/office/drawing/2010/main" xmlns="" val="0"/>
              </a:ext>
            </a:extLst>
          </a:blip>
          <a:stretch>
            <a:fillRect/>
          </a:stretch>
        </p:blipFill>
        <p:spPr>
          <a:xfrm>
            <a:off x="6451600" y="1813778"/>
            <a:ext cx="203200" cy="152400"/>
          </a:xfrm>
          <a:prstGeom prst="rect">
            <a:avLst/>
          </a:prstGeom>
        </p:spPr>
      </p:pic>
      <p:pic>
        <p:nvPicPr>
          <p:cNvPr id="20" name="Picture 19" descr="latex-image-1.pdf"/>
          <p:cNvPicPr>
            <a:picLocks noChangeAspect="1"/>
          </p:cNvPicPr>
          <p:nvPr/>
        </p:nvPicPr>
        <p:blipFill>
          <a:blip r:embed="rId29">
            <a:extLst>
              <a:ext uri="{28A0092B-C50C-407E-A947-70E740481C1C}">
                <a14:useLocalDpi xmlns:a14="http://schemas.microsoft.com/office/drawing/2010/main" xmlns="" val="0"/>
              </a:ext>
            </a:extLst>
          </a:blip>
          <a:stretch>
            <a:fillRect/>
          </a:stretch>
        </p:blipFill>
        <p:spPr>
          <a:xfrm>
            <a:off x="6451600" y="2100818"/>
            <a:ext cx="203200" cy="152400"/>
          </a:xfrm>
          <a:prstGeom prst="rect">
            <a:avLst/>
          </a:prstGeom>
        </p:spPr>
      </p:pic>
      <p:pic>
        <p:nvPicPr>
          <p:cNvPr id="54" name="Picture 53" descr="latex-image-1.pdf"/>
          <p:cNvPicPr>
            <a:picLocks noChangeAspect="1"/>
          </p:cNvPicPr>
          <p:nvPr/>
        </p:nvPicPr>
        <p:blipFill>
          <a:blip r:embed="rId27">
            <a:extLst>
              <a:ext uri="{28A0092B-C50C-407E-A947-70E740481C1C}">
                <a14:useLocalDpi xmlns:a14="http://schemas.microsoft.com/office/drawing/2010/main" xmlns="" val="0"/>
              </a:ext>
            </a:extLst>
          </a:blip>
          <a:stretch>
            <a:fillRect/>
          </a:stretch>
        </p:blipFill>
        <p:spPr>
          <a:xfrm>
            <a:off x="6781800" y="2895600"/>
            <a:ext cx="190500" cy="152400"/>
          </a:xfrm>
          <a:prstGeom prst="rect">
            <a:avLst/>
          </a:prstGeom>
        </p:spPr>
      </p:pic>
      <p:cxnSp>
        <p:nvCxnSpPr>
          <p:cNvPr id="24" name="Straight Arrow Connector 23"/>
          <p:cNvCxnSpPr/>
          <p:nvPr/>
        </p:nvCxnSpPr>
        <p:spPr>
          <a:xfrm>
            <a:off x="6019800" y="1813778"/>
            <a:ext cx="1143000" cy="1812807"/>
          </a:xfrm>
          <a:prstGeom prst="straightConnector1">
            <a:avLst/>
          </a:prstGeom>
          <a:ln w="508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6019800" y="3726049"/>
            <a:ext cx="1143000" cy="7751"/>
          </a:xfrm>
          <a:prstGeom prst="straightConnector1">
            <a:avLst/>
          </a:prstGeom>
          <a:ln w="508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23" name="Picture 22" descr="latex-image-1.pdf"/>
          <p:cNvPicPr>
            <a:picLocks noChangeAspect="1"/>
          </p:cNvPicPr>
          <p:nvPr/>
        </p:nvPicPr>
        <p:blipFill>
          <a:blip r:embed="rId30">
            <a:extLst>
              <a:ext uri="{28A0092B-C50C-407E-A947-70E740481C1C}">
                <a14:useLocalDpi xmlns:a14="http://schemas.microsoft.com/office/drawing/2010/main" xmlns="" val="0"/>
              </a:ext>
            </a:extLst>
          </a:blip>
          <a:stretch>
            <a:fillRect/>
          </a:stretch>
        </p:blipFill>
        <p:spPr>
          <a:xfrm>
            <a:off x="2209800" y="1041400"/>
            <a:ext cx="736600" cy="203200"/>
          </a:xfrm>
          <a:prstGeom prst="rect">
            <a:avLst/>
          </a:prstGeom>
        </p:spPr>
      </p:pic>
    </p:spTree>
    <p:custDataLst>
      <p:tags r:id="rId1"/>
    </p:custDataLst>
    <p:extLst>
      <p:ext uri="{BB962C8B-B14F-4D97-AF65-F5344CB8AC3E}">
        <p14:creationId xmlns:p14="http://schemas.microsoft.com/office/powerpoint/2010/main" xmlns="" val="659875976"/>
      </p:ext>
    </p:extLst>
  </p:cSld>
  <p:clrMapOvr>
    <a:masterClrMapping/>
  </p:clrMapOvr>
  <p:transition advTm="2755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nodeType="withEffect">
                                  <p:stCondLst>
                                    <p:cond delay="0"/>
                                  </p:stCondLst>
                                  <p:childTnLst>
                                    <p:set>
                                      <p:cBhvr rctx="PPT">
                                        <p:cTn id="9" dur="indefinite"/>
                                        <p:tgtEl>
                                          <p:spTgt spid="10"/>
                                        </p:tgtEl>
                                        <p:attrNameLst>
                                          <p:attrName>style.opacity</p:attrName>
                                        </p:attrNameLst>
                                      </p:cBhvr>
                                      <p:to>
                                        <p:strVal val="0.5"/>
                                      </p:to>
                                    </p:set>
                                    <p:animEffect filter="image" prLst="opacity: 0.5">
                                      <p:cBhvr rctx="IE">
                                        <p:cTn id="10" dur="indefinite"/>
                                        <p:tgtEl>
                                          <p:spTgt spid="10"/>
                                        </p:tgtEl>
                                      </p:cBhvr>
                                    </p:animEffect>
                                  </p:childTnLst>
                                </p:cTn>
                              </p:par>
                              <p:par>
                                <p:cTn id="11" presetID="9" presetClass="emph" presetSubtype="0" nodeType="withEffect">
                                  <p:stCondLst>
                                    <p:cond delay="0"/>
                                  </p:stCondLst>
                                  <p:childTnLst>
                                    <p:set>
                                      <p:cBhvr rctx="PPT">
                                        <p:cTn id="12" dur="indefinite"/>
                                        <p:tgtEl>
                                          <p:spTgt spid="12"/>
                                        </p:tgtEl>
                                        <p:attrNameLst>
                                          <p:attrName>style.opacity</p:attrName>
                                        </p:attrNameLst>
                                      </p:cBhvr>
                                      <p:to>
                                        <p:strVal val="0.5"/>
                                      </p:to>
                                    </p:set>
                                    <p:animEffect filter="image" prLst="opacity: 0.5">
                                      <p:cBhvr rctx="IE">
                                        <p:cTn id="13" dur="indefinite"/>
                                        <p:tgtEl>
                                          <p:spTgt spid="12"/>
                                        </p:tgtEl>
                                      </p:cBhvr>
                                    </p:animEffect>
                                  </p:childTnLst>
                                </p:cTn>
                              </p:par>
                              <p:par>
                                <p:cTn id="14" presetID="9" presetClass="emph" presetSubtype="0" nodeType="withEffect">
                                  <p:stCondLst>
                                    <p:cond delay="0"/>
                                  </p:stCondLst>
                                  <p:childTnLst>
                                    <p:set>
                                      <p:cBhvr rctx="PPT">
                                        <p:cTn id="15" dur="indefinite"/>
                                        <p:tgtEl>
                                          <p:spTgt spid="17"/>
                                        </p:tgtEl>
                                        <p:attrNameLst>
                                          <p:attrName>style.opacity</p:attrName>
                                        </p:attrNameLst>
                                      </p:cBhvr>
                                      <p:to>
                                        <p:strVal val="0.5"/>
                                      </p:to>
                                    </p:set>
                                    <p:animEffect filter="image" prLst="opacity: 0.5">
                                      <p:cBhvr rctx="IE">
                                        <p:cTn id="16" dur="indefinite"/>
                                        <p:tgtEl>
                                          <p:spTgt spid="17"/>
                                        </p:tgtEl>
                                      </p:cBhvr>
                                    </p:animEffect>
                                  </p:childTnLst>
                                </p:cTn>
                              </p:par>
                              <p:par>
                                <p:cTn id="17" presetID="9" presetClass="emph" presetSubtype="0" nodeType="withEffect">
                                  <p:stCondLst>
                                    <p:cond delay="0"/>
                                  </p:stCondLst>
                                  <p:childTnLst>
                                    <p:set>
                                      <p:cBhvr rctx="PPT">
                                        <p:cTn id="18" dur="indefinite"/>
                                        <p:tgtEl>
                                          <p:spTgt spid="19"/>
                                        </p:tgtEl>
                                        <p:attrNameLst>
                                          <p:attrName>style.opacity</p:attrName>
                                        </p:attrNameLst>
                                      </p:cBhvr>
                                      <p:to>
                                        <p:strVal val="0.5"/>
                                      </p:to>
                                    </p:set>
                                    <p:animEffect filter="image" prLst="opacity: 0.5">
                                      <p:cBhvr rctx="IE">
                                        <p:cTn id="19" dur="indefinite"/>
                                        <p:tgtEl>
                                          <p:spTgt spid="19"/>
                                        </p:tgtEl>
                                      </p:cBhvr>
                                    </p:animEffect>
                                  </p:childTnLst>
                                </p:cTn>
                              </p:par>
                              <p:par>
                                <p:cTn id="20" presetID="9" presetClass="emph" presetSubtype="0" nodeType="withEffect">
                                  <p:stCondLst>
                                    <p:cond delay="0"/>
                                  </p:stCondLst>
                                  <p:childTnLst>
                                    <p:set>
                                      <p:cBhvr rctx="PPT">
                                        <p:cTn id="21" dur="indefinite"/>
                                        <p:tgtEl>
                                          <p:spTgt spid="16"/>
                                        </p:tgtEl>
                                        <p:attrNameLst>
                                          <p:attrName>style.opacity</p:attrName>
                                        </p:attrNameLst>
                                      </p:cBhvr>
                                      <p:to>
                                        <p:strVal val="0.5"/>
                                      </p:to>
                                    </p:set>
                                    <p:animEffect filter="image" prLst="opacity: 0.5">
                                      <p:cBhvr rctx="IE">
                                        <p:cTn id="22" dur="indefinite"/>
                                        <p:tgtEl>
                                          <p:spTgt spid="16"/>
                                        </p:tgtEl>
                                      </p:cBhvr>
                                    </p:animEffect>
                                  </p:childTnLst>
                                </p:cTn>
                              </p:par>
                              <p:par>
                                <p:cTn id="23" presetID="9" presetClass="emph" presetSubtype="0" nodeType="withEffect">
                                  <p:stCondLst>
                                    <p:cond delay="0"/>
                                  </p:stCondLst>
                                  <p:childTnLst>
                                    <p:set>
                                      <p:cBhvr rctx="PPT">
                                        <p:cTn id="24" dur="indefinite"/>
                                        <p:tgtEl>
                                          <p:spTgt spid="18"/>
                                        </p:tgtEl>
                                        <p:attrNameLst>
                                          <p:attrName>style.opacity</p:attrName>
                                        </p:attrNameLst>
                                      </p:cBhvr>
                                      <p:to>
                                        <p:strVal val="0.5"/>
                                      </p:to>
                                    </p:set>
                                    <p:animEffect filter="image" prLst="opacity: 0.5">
                                      <p:cBhvr rctx="IE">
                                        <p:cTn id="25" dur="indefinite"/>
                                        <p:tgtEl>
                                          <p:spTgt spid="18"/>
                                        </p:tgtEl>
                                      </p:cBhvr>
                                    </p:animEffect>
                                  </p:childTnLst>
                                </p:cTn>
                              </p:par>
                              <p:par>
                                <p:cTn id="26" presetID="1"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3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1"/>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6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6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24"/>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6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69"/>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14"/>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1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8"/>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22"/>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30"/>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25"/>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40"/>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33"/>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21"/>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2" grpId="0" animBg="1"/>
      <p:bldP spid="47" grpId="0"/>
      <p:bldP spid="48" grpId="0" animBg="1"/>
      <p:bldP spid="35" grpId="0" animBg="1"/>
      <p:bldP spid="52" grpId="0"/>
      <p:bldP spid="53" grpId="0"/>
      <p:bldP spid="55" grpId="0"/>
      <p:bldP spid="56" grpId="0"/>
      <p:bldP spid="57" grpId="0"/>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of_animate_zoom.eps"/>
          <p:cNvPicPr>
            <a:picLocks noChangeAspect="1"/>
          </p:cNvPicPr>
          <p:nvPr/>
        </p:nvPicPr>
        <p:blipFill>
          <a:blip r:embed="rId4"/>
          <a:stretch>
            <a:fillRect/>
          </a:stretch>
        </p:blipFill>
        <p:spPr>
          <a:xfrm>
            <a:off x="0" y="1555660"/>
            <a:ext cx="5124450" cy="3848100"/>
          </a:xfrm>
          <a:prstGeom prst="rect">
            <a:avLst/>
          </a:prstGeom>
        </p:spPr>
      </p:pic>
      <p:sp>
        <p:nvSpPr>
          <p:cNvPr id="2" name="Title 1"/>
          <p:cNvSpPr>
            <a:spLocks noGrp="1"/>
          </p:cNvSpPr>
          <p:nvPr>
            <p:ph type="title"/>
          </p:nvPr>
        </p:nvSpPr>
        <p:spPr/>
        <p:txBody>
          <a:bodyPr/>
          <a:lstStyle/>
          <a:p>
            <a:r>
              <a:rPr lang="en-US" i="1" dirty="0" smtClean="0"/>
              <a:t>One Cooperation bit buys one bit</a:t>
            </a:r>
            <a:endParaRPr lang="en-US" i="1"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8C1BA23B-1845-2E4A-831E-50650296B454}" type="slidenum">
              <a:rPr lang="en-US" smtClean="0"/>
              <a:pPr/>
              <a:t>17</a:t>
            </a:fld>
            <a:endParaRPr lang="en-US"/>
          </a:p>
        </p:txBody>
      </p:sp>
      <p:pic>
        <p:nvPicPr>
          <p:cNvPr id="7" name="Picture 6"/>
          <p:cNvPicPr>
            <a:picLocks noChangeAspect="1"/>
          </p:cNvPicPr>
          <p:nvPr/>
        </p:nvPicPr>
        <p:blipFill>
          <a:blip r:embed="rId5"/>
          <a:stretch>
            <a:fillRect/>
          </a:stretch>
        </p:blipFill>
        <p:spPr>
          <a:xfrm>
            <a:off x="0" y="1554480"/>
            <a:ext cx="5143500" cy="3867150"/>
          </a:xfrm>
          <a:prstGeom prst="rect">
            <a:avLst/>
          </a:prstGeom>
        </p:spPr>
      </p:pic>
      <p:pic>
        <p:nvPicPr>
          <p:cNvPr id="10" name="Picture 9" descr="latex-image-1.pdf"/>
          <p:cNvPicPr>
            <a:picLocks noChangeAspect="1"/>
          </p:cNvPicPr>
          <p:nvPr/>
        </p:nvPicPr>
        <p:blipFill>
          <a:blip r:embed="rId6"/>
          <a:stretch>
            <a:fillRect/>
          </a:stretch>
        </p:blipFill>
        <p:spPr>
          <a:xfrm>
            <a:off x="634635" y="1314360"/>
            <a:ext cx="698500" cy="482600"/>
          </a:xfrm>
          <a:prstGeom prst="rect">
            <a:avLst/>
          </a:prstGeom>
        </p:spPr>
      </p:pic>
      <p:pic>
        <p:nvPicPr>
          <p:cNvPr id="11" name="Picture 10" descr="latex-image-1.pdf"/>
          <p:cNvPicPr>
            <a:picLocks noChangeAspect="1"/>
          </p:cNvPicPr>
          <p:nvPr/>
        </p:nvPicPr>
        <p:blipFill>
          <a:blip r:embed="rId7"/>
          <a:stretch>
            <a:fillRect/>
          </a:stretch>
        </p:blipFill>
        <p:spPr>
          <a:xfrm>
            <a:off x="4782455" y="4864460"/>
            <a:ext cx="698500" cy="469900"/>
          </a:xfrm>
          <a:prstGeom prst="rect">
            <a:avLst/>
          </a:prstGeom>
        </p:spPr>
      </p:pic>
      <p:cxnSp>
        <p:nvCxnSpPr>
          <p:cNvPr id="12" name="Straight Connector 11"/>
          <p:cNvCxnSpPr/>
          <p:nvPr/>
        </p:nvCxnSpPr>
        <p:spPr>
          <a:xfrm rot="5400000">
            <a:off x="994700" y="3702493"/>
            <a:ext cx="3322507" cy="1588"/>
          </a:xfrm>
          <a:prstGeom prst="line">
            <a:avLst/>
          </a:prstGeom>
          <a:ln>
            <a:solidFill>
              <a:srgbClr val="FF6600"/>
            </a:solidFill>
            <a:prstDash val="dash"/>
          </a:ln>
          <a:effectLst/>
        </p:spPr>
        <p:style>
          <a:lnRef idx="2">
            <a:schemeClr val="accent1"/>
          </a:lnRef>
          <a:fillRef idx="0">
            <a:schemeClr val="accent1"/>
          </a:fillRef>
          <a:effectRef idx="1">
            <a:schemeClr val="accent1"/>
          </a:effectRef>
          <a:fontRef idx="minor">
            <a:schemeClr val="tx1"/>
          </a:fontRef>
        </p:style>
      </p:cxnSp>
      <p:pic>
        <p:nvPicPr>
          <p:cNvPr id="13" name="Picture 12" descr="latex-image-1.pdf"/>
          <p:cNvPicPr>
            <a:picLocks noChangeAspect="1"/>
          </p:cNvPicPr>
          <p:nvPr/>
        </p:nvPicPr>
        <p:blipFill>
          <a:blip r:embed="rId8"/>
          <a:stretch>
            <a:fillRect/>
          </a:stretch>
        </p:blipFill>
        <p:spPr>
          <a:xfrm>
            <a:off x="2592453" y="5361570"/>
            <a:ext cx="127000" cy="482600"/>
          </a:xfrm>
          <a:prstGeom prst="rect">
            <a:avLst/>
          </a:prstGeom>
        </p:spPr>
      </p:pic>
      <p:pic>
        <p:nvPicPr>
          <p:cNvPr id="16" name="Picture 15" descr="latex-image-1.pdf"/>
          <p:cNvPicPr>
            <a:picLocks noChangeAspect="1"/>
          </p:cNvPicPr>
          <p:nvPr/>
        </p:nvPicPr>
        <p:blipFill>
          <a:blip r:embed="rId9"/>
          <a:stretch>
            <a:fillRect/>
          </a:stretch>
        </p:blipFill>
        <p:spPr>
          <a:xfrm>
            <a:off x="2090803" y="1276260"/>
            <a:ext cx="1257300" cy="520700"/>
          </a:xfrm>
          <a:prstGeom prst="rect">
            <a:avLst/>
          </a:prstGeom>
        </p:spPr>
      </p:pic>
      <p:sp>
        <p:nvSpPr>
          <p:cNvPr id="18" name="TextBox 17"/>
          <p:cNvSpPr txBox="1"/>
          <p:nvPr/>
        </p:nvSpPr>
        <p:spPr>
          <a:xfrm>
            <a:off x="1052914" y="2726549"/>
            <a:ext cx="1037889" cy="369332"/>
          </a:xfrm>
          <a:prstGeom prst="rect">
            <a:avLst/>
          </a:prstGeom>
          <a:noFill/>
        </p:spPr>
        <p:txBody>
          <a:bodyPr wrap="none" rtlCol="0">
            <a:spAutoFit/>
          </a:bodyPr>
          <a:lstStyle/>
          <a:p>
            <a:r>
              <a:rPr lang="en-US" dirty="0" smtClean="0"/>
              <a:t>Slope = 1</a:t>
            </a:r>
            <a:endParaRPr lang="en-US" dirty="0"/>
          </a:p>
        </p:txBody>
      </p:sp>
      <p:sp>
        <p:nvSpPr>
          <p:cNvPr id="20" name="Oval 19"/>
          <p:cNvSpPr/>
          <p:nvPr/>
        </p:nvSpPr>
        <p:spPr>
          <a:xfrm>
            <a:off x="1562702" y="3599111"/>
            <a:ext cx="182880" cy="182880"/>
          </a:xfrm>
          <a:prstGeom prst="ellipse">
            <a:avLst/>
          </a:prstGeom>
          <a:solidFill>
            <a:srgbClr val="FF0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10800000">
            <a:off x="605764" y="3677623"/>
            <a:ext cx="1105798" cy="1588"/>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pic>
        <p:nvPicPr>
          <p:cNvPr id="28" name="Picture 27" descr="latex-image-1.pdf"/>
          <p:cNvPicPr>
            <a:picLocks noChangeAspect="1"/>
          </p:cNvPicPr>
          <p:nvPr/>
        </p:nvPicPr>
        <p:blipFill>
          <a:blip r:embed="rId10"/>
          <a:stretch>
            <a:fillRect/>
          </a:stretch>
        </p:blipFill>
        <p:spPr>
          <a:xfrm>
            <a:off x="1602701" y="5376270"/>
            <a:ext cx="127000" cy="482600"/>
          </a:xfrm>
          <a:prstGeom prst="rect">
            <a:avLst/>
          </a:prstGeom>
        </p:spPr>
      </p:pic>
      <p:pic>
        <p:nvPicPr>
          <p:cNvPr id="29" name="Picture 28" descr="latex-image-1.pdf"/>
          <p:cNvPicPr>
            <a:picLocks noChangeAspect="1"/>
          </p:cNvPicPr>
          <p:nvPr/>
        </p:nvPicPr>
        <p:blipFill>
          <a:blip r:embed="rId11"/>
          <a:stretch>
            <a:fillRect/>
          </a:stretch>
        </p:blipFill>
        <p:spPr>
          <a:xfrm>
            <a:off x="260350" y="3437911"/>
            <a:ext cx="127000" cy="482600"/>
          </a:xfrm>
          <a:prstGeom prst="rect">
            <a:avLst/>
          </a:prstGeom>
        </p:spPr>
      </p:pic>
      <p:pic>
        <p:nvPicPr>
          <p:cNvPr id="30" name="Picture 29" descr="latex-image-1.pdf"/>
          <p:cNvPicPr>
            <a:picLocks noChangeAspect="1"/>
          </p:cNvPicPr>
          <p:nvPr/>
        </p:nvPicPr>
        <p:blipFill>
          <a:blip r:embed="rId12"/>
          <a:stretch>
            <a:fillRect/>
          </a:stretch>
        </p:blipFill>
        <p:spPr>
          <a:xfrm>
            <a:off x="265113" y="4725988"/>
            <a:ext cx="127000" cy="482600"/>
          </a:xfrm>
          <a:prstGeom prst="rect">
            <a:avLst/>
          </a:prstGeom>
        </p:spPr>
      </p:pic>
      <p:pic>
        <p:nvPicPr>
          <p:cNvPr id="33" name="Picture 32" descr="latex-image-1.pdf"/>
          <p:cNvPicPr>
            <a:picLocks noChangeAspect="1"/>
          </p:cNvPicPr>
          <p:nvPr/>
        </p:nvPicPr>
        <p:blipFill>
          <a:blip r:embed="rId13"/>
          <a:stretch>
            <a:fillRect/>
          </a:stretch>
        </p:blipFill>
        <p:spPr>
          <a:xfrm>
            <a:off x="4220031" y="5208588"/>
            <a:ext cx="698500" cy="508000"/>
          </a:xfrm>
          <a:prstGeom prst="rect">
            <a:avLst/>
          </a:prstGeom>
        </p:spPr>
      </p:pic>
      <p:cxnSp>
        <p:nvCxnSpPr>
          <p:cNvPr id="21" name="Straight Connector 20"/>
          <p:cNvCxnSpPr/>
          <p:nvPr/>
        </p:nvCxnSpPr>
        <p:spPr>
          <a:xfrm rot="5400000">
            <a:off x="795980" y="4492732"/>
            <a:ext cx="1742032" cy="159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1575482" y="4887140"/>
            <a:ext cx="182880" cy="182880"/>
          </a:xfrm>
          <a:prstGeom prst="ellipse">
            <a:avLst/>
          </a:prstGeom>
          <a:solidFill>
            <a:srgbClr val="000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rot="10800000">
            <a:off x="605764" y="4989994"/>
            <a:ext cx="1105798" cy="1588"/>
          </a:xfrm>
          <a:prstGeom prst="line">
            <a:avLst/>
          </a:prstGeom>
          <a:ln>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14"/>
          <a:stretch>
            <a:fillRect/>
          </a:stretch>
        </p:blipFill>
        <p:spPr>
          <a:xfrm>
            <a:off x="5930264" y="2008982"/>
            <a:ext cx="1752600" cy="2524125"/>
          </a:xfrm>
          <a:prstGeom prst="rect">
            <a:avLst/>
          </a:prstGeom>
        </p:spPr>
      </p:pic>
      <p:sp>
        <p:nvSpPr>
          <p:cNvPr id="37" name="TextBox 36"/>
          <p:cNvSpPr txBox="1"/>
          <p:nvPr/>
        </p:nvSpPr>
        <p:spPr>
          <a:xfrm>
            <a:off x="5678275" y="1623634"/>
            <a:ext cx="503977" cy="369332"/>
          </a:xfrm>
          <a:prstGeom prst="rect">
            <a:avLst/>
          </a:prstGeom>
          <a:noFill/>
        </p:spPr>
        <p:txBody>
          <a:bodyPr wrap="none" rtlCol="0">
            <a:spAutoFit/>
          </a:bodyPr>
          <a:lstStyle/>
          <a:p>
            <a:r>
              <a:rPr lang="en-US" dirty="0" smtClean="0"/>
              <a:t>Tx1</a:t>
            </a:r>
            <a:endParaRPr lang="en-US" dirty="0"/>
          </a:p>
        </p:txBody>
      </p:sp>
      <p:sp>
        <p:nvSpPr>
          <p:cNvPr id="38" name="TextBox 37"/>
          <p:cNvSpPr txBox="1"/>
          <p:nvPr/>
        </p:nvSpPr>
        <p:spPr>
          <a:xfrm>
            <a:off x="5678275" y="4533107"/>
            <a:ext cx="503977" cy="369332"/>
          </a:xfrm>
          <a:prstGeom prst="rect">
            <a:avLst/>
          </a:prstGeom>
          <a:noFill/>
        </p:spPr>
        <p:txBody>
          <a:bodyPr wrap="none" rtlCol="0">
            <a:spAutoFit/>
          </a:bodyPr>
          <a:lstStyle/>
          <a:p>
            <a:r>
              <a:rPr lang="en-US" dirty="0" smtClean="0"/>
              <a:t>Tx2</a:t>
            </a:r>
            <a:endParaRPr lang="en-US" dirty="0"/>
          </a:p>
        </p:txBody>
      </p:sp>
      <p:sp>
        <p:nvSpPr>
          <p:cNvPr id="39" name="TextBox 38"/>
          <p:cNvSpPr txBox="1"/>
          <p:nvPr/>
        </p:nvSpPr>
        <p:spPr>
          <a:xfrm>
            <a:off x="7430875" y="1624814"/>
            <a:ext cx="526970" cy="369332"/>
          </a:xfrm>
          <a:prstGeom prst="rect">
            <a:avLst/>
          </a:prstGeom>
          <a:noFill/>
        </p:spPr>
        <p:txBody>
          <a:bodyPr wrap="none" rtlCol="0">
            <a:spAutoFit/>
          </a:bodyPr>
          <a:lstStyle/>
          <a:p>
            <a:r>
              <a:rPr lang="en-US" dirty="0" smtClean="0"/>
              <a:t>Rx1</a:t>
            </a:r>
            <a:endParaRPr lang="en-US" dirty="0"/>
          </a:p>
        </p:txBody>
      </p:sp>
      <p:sp>
        <p:nvSpPr>
          <p:cNvPr id="40" name="TextBox 39"/>
          <p:cNvSpPr txBox="1"/>
          <p:nvPr/>
        </p:nvSpPr>
        <p:spPr>
          <a:xfrm>
            <a:off x="7430875" y="4533107"/>
            <a:ext cx="526970" cy="369332"/>
          </a:xfrm>
          <a:prstGeom prst="rect">
            <a:avLst/>
          </a:prstGeom>
          <a:noFill/>
        </p:spPr>
        <p:txBody>
          <a:bodyPr wrap="none" rtlCol="0">
            <a:spAutoFit/>
          </a:bodyPr>
          <a:lstStyle/>
          <a:p>
            <a:r>
              <a:rPr lang="en-US" dirty="0" smtClean="0"/>
              <a:t>Rx2</a:t>
            </a:r>
            <a:endParaRPr lang="en-US" dirty="0"/>
          </a:p>
        </p:txBody>
      </p:sp>
      <p:pic>
        <p:nvPicPr>
          <p:cNvPr id="41" name="Picture 40"/>
          <p:cNvPicPr>
            <a:picLocks noChangeAspect="1"/>
          </p:cNvPicPr>
          <p:nvPr/>
        </p:nvPicPr>
        <p:blipFill>
          <a:blip r:embed="rId15"/>
          <a:stretch>
            <a:fillRect/>
          </a:stretch>
        </p:blipFill>
        <p:spPr>
          <a:xfrm>
            <a:off x="5621575" y="2558458"/>
            <a:ext cx="2390775" cy="1990725"/>
          </a:xfrm>
          <a:prstGeom prst="rect">
            <a:avLst/>
          </a:prstGeom>
        </p:spPr>
      </p:pic>
      <p:pic>
        <p:nvPicPr>
          <p:cNvPr id="42" name="Picture 41"/>
          <p:cNvPicPr>
            <a:picLocks noChangeAspect="1"/>
          </p:cNvPicPr>
          <p:nvPr/>
        </p:nvPicPr>
        <p:blipFill>
          <a:blip r:embed="rId16"/>
          <a:stretch>
            <a:fillRect/>
          </a:stretch>
        </p:blipFill>
        <p:spPr>
          <a:xfrm>
            <a:off x="5621575" y="2284513"/>
            <a:ext cx="2781300" cy="2228850"/>
          </a:xfrm>
          <a:prstGeom prst="rect">
            <a:avLst/>
          </a:prstGeom>
        </p:spPr>
      </p:pic>
      <p:pic>
        <p:nvPicPr>
          <p:cNvPr id="43" name="Picture 42"/>
          <p:cNvPicPr>
            <a:picLocks noChangeAspect="1"/>
          </p:cNvPicPr>
          <p:nvPr/>
        </p:nvPicPr>
        <p:blipFill>
          <a:blip r:embed="rId17"/>
          <a:stretch>
            <a:fillRect/>
          </a:stretch>
        </p:blipFill>
        <p:spPr>
          <a:xfrm>
            <a:off x="5632915" y="2774881"/>
            <a:ext cx="2752725" cy="1238250"/>
          </a:xfrm>
          <a:prstGeom prst="rect">
            <a:avLst/>
          </a:prstGeom>
        </p:spPr>
      </p:pic>
      <p:sp>
        <p:nvSpPr>
          <p:cNvPr id="44" name="Oval 43"/>
          <p:cNvSpPr/>
          <p:nvPr/>
        </p:nvSpPr>
        <p:spPr>
          <a:xfrm>
            <a:off x="7744999" y="2705053"/>
            <a:ext cx="657876" cy="43723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7744999" y="4197011"/>
            <a:ext cx="657876" cy="43723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18"/>
          <a:stretch>
            <a:fillRect/>
          </a:stretch>
        </p:blipFill>
        <p:spPr>
          <a:xfrm>
            <a:off x="8059905" y="2342536"/>
            <a:ext cx="723900" cy="2190750"/>
          </a:xfrm>
          <a:prstGeom prst="rect">
            <a:avLst/>
          </a:prstGeom>
        </p:spPr>
      </p:pic>
      <p:pic>
        <p:nvPicPr>
          <p:cNvPr id="48" name="Picture 47"/>
          <p:cNvPicPr>
            <a:picLocks noChangeAspect="1"/>
          </p:cNvPicPr>
          <p:nvPr/>
        </p:nvPicPr>
        <p:blipFill>
          <a:blip r:embed="rId19"/>
          <a:stretch>
            <a:fillRect/>
          </a:stretch>
        </p:blipFill>
        <p:spPr>
          <a:xfrm>
            <a:off x="8059905" y="2774881"/>
            <a:ext cx="552450" cy="1162050"/>
          </a:xfrm>
          <a:prstGeom prst="rect">
            <a:avLst/>
          </a:prstGeom>
        </p:spPr>
      </p:pic>
      <p:sp>
        <p:nvSpPr>
          <p:cNvPr id="49" name="TextBox 48"/>
          <p:cNvSpPr txBox="1"/>
          <p:nvPr/>
        </p:nvSpPr>
        <p:spPr>
          <a:xfrm>
            <a:off x="5621575" y="4960771"/>
            <a:ext cx="2620264" cy="830997"/>
          </a:xfrm>
          <a:prstGeom prst="rect">
            <a:avLst/>
          </a:prstGeom>
          <a:solidFill>
            <a:srgbClr val="FFFF00"/>
          </a:solidFill>
          <a:ln>
            <a:solidFill>
              <a:srgbClr val="000000"/>
            </a:solidFill>
          </a:ln>
          <a:effectLst>
            <a:outerShdw blurRad="50800" dist="38100" dir="2700000" algn="tl" rotWithShape="0">
              <a:srgbClr val="000000">
                <a:alpha val="43000"/>
              </a:srgbClr>
            </a:outerShdw>
          </a:effectLst>
        </p:spPr>
        <p:txBody>
          <a:bodyPr wrap="square" rtlCol="0" anchor="ctr">
            <a:spAutoFit/>
          </a:bodyPr>
          <a:lstStyle/>
          <a:p>
            <a:pPr algn="ctr"/>
            <a:r>
              <a:rPr lang="en-US" sz="2400" i="1" dirty="0" smtClean="0">
                <a:latin typeface="Gill Sans"/>
                <a:cs typeface="Gill Sans"/>
              </a:rPr>
              <a:t>Two cooperation bits buy two more bits</a:t>
            </a:r>
            <a:endParaRPr lang="en-US" sz="2400" i="1" dirty="0">
              <a:latin typeface="Gill Sans"/>
              <a:cs typeface="Gill Sans"/>
            </a:endParaRPr>
          </a:p>
        </p:txBody>
      </p:sp>
      <p:pic>
        <p:nvPicPr>
          <p:cNvPr id="3" name="Picture 2" descr="latex-image-1.pdf"/>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4394200" y="1272435"/>
            <a:ext cx="4292600" cy="215900"/>
          </a:xfrm>
          <a:prstGeom prst="rect">
            <a:avLst/>
          </a:prstGeom>
        </p:spPr>
      </p:pic>
      <p:sp>
        <p:nvSpPr>
          <p:cNvPr id="8" name="TextBox 7"/>
          <p:cNvSpPr txBox="1"/>
          <p:nvPr/>
        </p:nvSpPr>
        <p:spPr>
          <a:xfrm>
            <a:off x="4770660" y="2042033"/>
            <a:ext cx="1015798" cy="369332"/>
          </a:xfrm>
          <a:prstGeom prst="rect">
            <a:avLst/>
          </a:prstGeom>
          <a:noFill/>
        </p:spPr>
        <p:txBody>
          <a:bodyPr wrap="none" rtlCol="0">
            <a:spAutoFit/>
          </a:bodyPr>
          <a:lstStyle/>
          <a:p>
            <a:r>
              <a:rPr lang="en-US" dirty="0" smtClean="0">
                <a:solidFill>
                  <a:srgbClr val="0000FF"/>
                </a:solidFill>
              </a:rPr>
              <a:t>common</a:t>
            </a:r>
            <a:endParaRPr lang="en-US" dirty="0">
              <a:solidFill>
                <a:srgbClr val="0000FF"/>
              </a:solidFill>
            </a:endParaRPr>
          </a:p>
        </p:txBody>
      </p:sp>
      <p:cxnSp>
        <p:nvCxnSpPr>
          <p:cNvPr id="46" name="Straight Arrow Connector 45"/>
          <p:cNvCxnSpPr/>
          <p:nvPr/>
        </p:nvCxnSpPr>
        <p:spPr>
          <a:xfrm>
            <a:off x="6553200" y="1994146"/>
            <a:ext cx="0" cy="596654"/>
          </a:xfrm>
          <a:prstGeom prst="straightConnector1">
            <a:avLst/>
          </a:prstGeom>
          <a:ln w="38100">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6705600" y="2832346"/>
            <a:ext cx="0" cy="596654"/>
          </a:xfrm>
          <a:prstGeom prst="straightConnector1">
            <a:avLst/>
          </a:prstGeom>
          <a:ln w="38100">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770660" y="2514600"/>
            <a:ext cx="846393" cy="369332"/>
          </a:xfrm>
          <a:prstGeom prst="rect">
            <a:avLst/>
          </a:prstGeom>
          <a:noFill/>
        </p:spPr>
        <p:txBody>
          <a:bodyPr wrap="none" rtlCol="0">
            <a:spAutoFit/>
          </a:bodyPr>
          <a:lstStyle/>
          <a:p>
            <a:r>
              <a:rPr lang="en-US" dirty="0" smtClean="0">
                <a:solidFill>
                  <a:srgbClr val="FF0000"/>
                </a:solidFill>
              </a:rPr>
              <a:t>private</a:t>
            </a:r>
            <a:endParaRPr lang="en-US" dirty="0">
              <a:solidFill>
                <a:srgbClr val="FF0000"/>
              </a:solidFill>
            </a:endParaRPr>
          </a:p>
        </p:txBody>
      </p:sp>
      <p:cxnSp>
        <p:nvCxnSpPr>
          <p:cNvPr id="52" name="Straight Arrow Connector 51"/>
          <p:cNvCxnSpPr/>
          <p:nvPr/>
        </p:nvCxnSpPr>
        <p:spPr>
          <a:xfrm>
            <a:off x="7086600" y="2506653"/>
            <a:ext cx="0" cy="568853"/>
          </a:xfrm>
          <a:prstGeom prst="straightConnector1">
            <a:avLst/>
          </a:prstGeom>
          <a:ln w="38100">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7274913" y="1140203"/>
            <a:ext cx="1508892" cy="536197"/>
          </a:xfrm>
          <a:prstGeom prst="ellipse">
            <a:avLst/>
          </a:prstGeom>
          <a:noFill/>
          <a:ln w="381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1"/>
          <a:stretch>
            <a:fillRect/>
          </a:stretch>
        </p:blipFill>
        <p:spPr>
          <a:xfrm>
            <a:off x="2715484" y="2838696"/>
            <a:ext cx="2108200" cy="1930400"/>
          </a:xfrm>
          <a:prstGeom prst="rect">
            <a:avLst/>
          </a:prstGeom>
        </p:spPr>
      </p:pic>
    </p:spTree>
    <p:custDataLst>
      <p:tags r:id="rId1"/>
    </p:custDataLst>
    <p:extLst>
      <p:ext uri="{BB962C8B-B14F-4D97-AF65-F5344CB8AC3E}">
        <p14:creationId xmlns:p14="http://schemas.microsoft.com/office/powerpoint/2010/main" xmlns="" val="841671981"/>
      </p:ext>
    </p:extLst>
  </p:cSld>
  <p:clrMapOvr>
    <a:masterClrMapping/>
  </p:clrMapOvr>
  <mc:AlternateContent xmlns:mc="http://schemas.openxmlformats.org/markup-compatibility/2006">
    <mc:Choice xmlns:p14="http://schemas.microsoft.com/office/powerpoint/2010/main" xmlns="" Requires="p14">
      <p:transition spd="slow" p14:dur="2000" advTm="270015"/>
    </mc:Choice>
    <mc:Fallback>
      <p:transition spd="slow" advTm="2700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4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8"/>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4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19" grpId="0" animBg="1"/>
      <p:bldP spid="37" grpId="0"/>
      <p:bldP spid="38" grpId="0"/>
      <p:bldP spid="39" grpId="0"/>
      <p:bldP spid="40" grpId="0"/>
      <p:bldP spid="44" grpId="0" animBg="1"/>
      <p:bldP spid="44" grpId="1" animBg="1"/>
      <p:bldP spid="45" grpId="0" animBg="1"/>
      <p:bldP spid="45" grpId="1" animBg="1"/>
      <p:bldP spid="49" grpId="0" animBg="1"/>
      <p:bldP spid="8" grpId="0"/>
      <p:bldP spid="51" grpId="0"/>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of_animate_zoom.eps"/>
          <p:cNvPicPr>
            <a:picLocks noChangeAspect="1"/>
          </p:cNvPicPr>
          <p:nvPr/>
        </p:nvPicPr>
        <p:blipFill>
          <a:blip r:embed="rId4"/>
          <a:stretch>
            <a:fillRect/>
          </a:stretch>
        </p:blipFill>
        <p:spPr>
          <a:xfrm>
            <a:off x="0" y="1555660"/>
            <a:ext cx="5124450" cy="3848100"/>
          </a:xfrm>
          <a:prstGeom prst="rect">
            <a:avLst/>
          </a:prstGeom>
        </p:spPr>
      </p:pic>
      <p:pic>
        <p:nvPicPr>
          <p:cNvPr id="51" name="Picture 50"/>
          <p:cNvPicPr>
            <a:picLocks noChangeAspect="1"/>
          </p:cNvPicPr>
          <p:nvPr/>
        </p:nvPicPr>
        <p:blipFill>
          <a:blip r:embed="rId5"/>
          <a:stretch>
            <a:fillRect/>
          </a:stretch>
        </p:blipFill>
        <p:spPr>
          <a:xfrm>
            <a:off x="0" y="1554480"/>
            <a:ext cx="5143500" cy="3867150"/>
          </a:xfrm>
          <a:prstGeom prst="rect">
            <a:avLst/>
          </a:prstGeom>
        </p:spPr>
      </p:pic>
      <p:sp>
        <p:nvSpPr>
          <p:cNvPr id="2" name="Title 1"/>
          <p:cNvSpPr>
            <a:spLocks noGrp="1"/>
          </p:cNvSpPr>
          <p:nvPr>
            <p:ph type="title"/>
          </p:nvPr>
        </p:nvSpPr>
        <p:spPr/>
        <p:txBody>
          <a:bodyPr/>
          <a:lstStyle/>
          <a:p>
            <a:r>
              <a:rPr lang="en-US" i="1" dirty="0" smtClean="0"/>
              <a:t>Two Cooperation bits buy one bit</a:t>
            </a:r>
            <a:endParaRPr lang="en-US" i="1"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8C1BA23B-1845-2E4A-831E-50650296B454}" type="slidenum">
              <a:rPr lang="en-US" smtClean="0"/>
              <a:pPr/>
              <a:t>18</a:t>
            </a:fld>
            <a:endParaRPr lang="en-US"/>
          </a:p>
        </p:txBody>
      </p:sp>
      <p:pic>
        <p:nvPicPr>
          <p:cNvPr id="10" name="Picture 9" descr="latex-image-1.pdf"/>
          <p:cNvPicPr>
            <a:picLocks noChangeAspect="1"/>
          </p:cNvPicPr>
          <p:nvPr/>
        </p:nvPicPr>
        <p:blipFill>
          <a:blip r:embed="rId6"/>
          <a:stretch>
            <a:fillRect/>
          </a:stretch>
        </p:blipFill>
        <p:spPr>
          <a:xfrm>
            <a:off x="634635" y="1314360"/>
            <a:ext cx="698500" cy="482600"/>
          </a:xfrm>
          <a:prstGeom prst="rect">
            <a:avLst/>
          </a:prstGeom>
        </p:spPr>
      </p:pic>
      <p:pic>
        <p:nvPicPr>
          <p:cNvPr id="11" name="Picture 10" descr="latex-image-1.pdf"/>
          <p:cNvPicPr>
            <a:picLocks noChangeAspect="1"/>
          </p:cNvPicPr>
          <p:nvPr/>
        </p:nvPicPr>
        <p:blipFill>
          <a:blip r:embed="rId7"/>
          <a:stretch>
            <a:fillRect/>
          </a:stretch>
        </p:blipFill>
        <p:spPr>
          <a:xfrm>
            <a:off x="4782455" y="4864460"/>
            <a:ext cx="698500" cy="469900"/>
          </a:xfrm>
          <a:prstGeom prst="rect">
            <a:avLst/>
          </a:prstGeom>
        </p:spPr>
      </p:pic>
      <p:cxnSp>
        <p:nvCxnSpPr>
          <p:cNvPr id="12" name="Straight Connector 11"/>
          <p:cNvCxnSpPr/>
          <p:nvPr/>
        </p:nvCxnSpPr>
        <p:spPr>
          <a:xfrm rot="5400000">
            <a:off x="1652035" y="3702496"/>
            <a:ext cx="3322507" cy="1588"/>
          </a:xfrm>
          <a:prstGeom prst="line">
            <a:avLst/>
          </a:prstGeom>
          <a:ln>
            <a:solidFill>
              <a:srgbClr val="FF6600"/>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52914" y="2726549"/>
            <a:ext cx="1244038" cy="369332"/>
          </a:xfrm>
          <a:prstGeom prst="rect">
            <a:avLst/>
          </a:prstGeom>
          <a:noFill/>
        </p:spPr>
        <p:txBody>
          <a:bodyPr wrap="none" rtlCol="0">
            <a:spAutoFit/>
          </a:bodyPr>
          <a:lstStyle/>
          <a:p>
            <a:r>
              <a:rPr lang="en-US" dirty="0" smtClean="0"/>
              <a:t>Slope = 1/2</a:t>
            </a:r>
            <a:endParaRPr lang="en-US" dirty="0"/>
          </a:p>
        </p:txBody>
      </p:sp>
      <p:sp>
        <p:nvSpPr>
          <p:cNvPr id="20" name="Oval 19"/>
          <p:cNvSpPr/>
          <p:nvPr/>
        </p:nvSpPr>
        <p:spPr>
          <a:xfrm>
            <a:off x="1906530" y="3161052"/>
            <a:ext cx="182880" cy="182880"/>
          </a:xfrm>
          <a:prstGeom prst="ellipse">
            <a:avLst/>
          </a:prstGeom>
          <a:solidFill>
            <a:srgbClr val="FF0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rot="10800000">
            <a:off x="605765" y="3246703"/>
            <a:ext cx="1386947" cy="1588"/>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pic>
        <p:nvPicPr>
          <p:cNvPr id="33" name="Picture 32" descr="latex-image-1.pdf"/>
          <p:cNvPicPr>
            <a:picLocks noChangeAspect="1"/>
          </p:cNvPicPr>
          <p:nvPr/>
        </p:nvPicPr>
        <p:blipFill>
          <a:blip r:embed="rId8"/>
          <a:stretch>
            <a:fillRect/>
          </a:stretch>
        </p:blipFill>
        <p:spPr>
          <a:xfrm>
            <a:off x="4220031" y="5208588"/>
            <a:ext cx="698500" cy="508000"/>
          </a:xfrm>
          <a:prstGeom prst="rect">
            <a:avLst/>
          </a:prstGeom>
        </p:spPr>
      </p:pic>
      <p:cxnSp>
        <p:nvCxnSpPr>
          <p:cNvPr id="21" name="Straight Connector 20"/>
          <p:cNvCxnSpPr/>
          <p:nvPr/>
        </p:nvCxnSpPr>
        <p:spPr>
          <a:xfrm rot="5400000">
            <a:off x="950307" y="4317577"/>
            <a:ext cx="2086398" cy="1588"/>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1899682" y="4013131"/>
            <a:ext cx="182880" cy="182880"/>
          </a:xfrm>
          <a:prstGeom prst="ellipse">
            <a:avLst/>
          </a:prstGeom>
          <a:solidFill>
            <a:srgbClr val="000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rot="10800000">
            <a:off x="605766" y="4104703"/>
            <a:ext cx="1386945" cy="1588"/>
          </a:xfrm>
          <a:prstGeom prst="line">
            <a:avLst/>
          </a:prstGeom>
          <a:ln>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678275" y="1623634"/>
            <a:ext cx="503977" cy="369332"/>
          </a:xfrm>
          <a:prstGeom prst="rect">
            <a:avLst/>
          </a:prstGeom>
          <a:noFill/>
        </p:spPr>
        <p:txBody>
          <a:bodyPr wrap="none" rtlCol="0">
            <a:spAutoFit/>
          </a:bodyPr>
          <a:lstStyle/>
          <a:p>
            <a:r>
              <a:rPr lang="en-US" dirty="0" smtClean="0"/>
              <a:t>Tx1</a:t>
            </a:r>
            <a:endParaRPr lang="en-US" dirty="0"/>
          </a:p>
        </p:txBody>
      </p:sp>
      <p:sp>
        <p:nvSpPr>
          <p:cNvPr id="38" name="TextBox 37"/>
          <p:cNvSpPr txBox="1"/>
          <p:nvPr/>
        </p:nvSpPr>
        <p:spPr>
          <a:xfrm>
            <a:off x="5682467" y="3954645"/>
            <a:ext cx="503977" cy="369332"/>
          </a:xfrm>
          <a:prstGeom prst="rect">
            <a:avLst/>
          </a:prstGeom>
          <a:noFill/>
        </p:spPr>
        <p:txBody>
          <a:bodyPr wrap="none" rtlCol="0">
            <a:spAutoFit/>
          </a:bodyPr>
          <a:lstStyle/>
          <a:p>
            <a:r>
              <a:rPr lang="en-US" dirty="0" smtClean="0"/>
              <a:t>Tx2</a:t>
            </a:r>
            <a:endParaRPr lang="en-US" dirty="0"/>
          </a:p>
        </p:txBody>
      </p:sp>
      <p:sp>
        <p:nvSpPr>
          <p:cNvPr id="39" name="TextBox 38"/>
          <p:cNvSpPr txBox="1"/>
          <p:nvPr/>
        </p:nvSpPr>
        <p:spPr>
          <a:xfrm>
            <a:off x="7430875" y="1624814"/>
            <a:ext cx="526970" cy="369332"/>
          </a:xfrm>
          <a:prstGeom prst="rect">
            <a:avLst/>
          </a:prstGeom>
          <a:noFill/>
        </p:spPr>
        <p:txBody>
          <a:bodyPr wrap="none" rtlCol="0">
            <a:spAutoFit/>
          </a:bodyPr>
          <a:lstStyle/>
          <a:p>
            <a:r>
              <a:rPr lang="en-US" dirty="0" smtClean="0"/>
              <a:t>Rx1</a:t>
            </a:r>
            <a:endParaRPr lang="en-US" dirty="0"/>
          </a:p>
        </p:txBody>
      </p:sp>
      <p:sp>
        <p:nvSpPr>
          <p:cNvPr id="40" name="TextBox 39"/>
          <p:cNvSpPr txBox="1"/>
          <p:nvPr/>
        </p:nvSpPr>
        <p:spPr>
          <a:xfrm>
            <a:off x="7430875" y="3956431"/>
            <a:ext cx="526970" cy="369332"/>
          </a:xfrm>
          <a:prstGeom prst="rect">
            <a:avLst/>
          </a:prstGeom>
          <a:noFill/>
        </p:spPr>
        <p:txBody>
          <a:bodyPr wrap="none" rtlCol="0">
            <a:spAutoFit/>
          </a:bodyPr>
          <a:lstStyle/>
          <a:p>
            <a:r>
              <a:rPr lang="en-US" dirty="0" smtClean="0"/>
              <a:t>Rx2</a:t>
            </a:r>
            <a:endParaRPr lang="en-US" dirty="0"/>
          </a:p>
        </p:txBody>
      </p:sp>
      <p:sp>
        <p:nvSpPr>
          <p:cNvPr id="49" name="TextBox 48"/>
          <p:cNvSpPr txBox="1"/>
          <p:nvPr/>
        </p:nvSpPr>
        <p:spPr>
          <a:xfrm>
            <a:off x="5621575" y="4960771"/>
            <a:ext cx="2620264" cy="830997"/>
          </a:xfrm>
          <a:prstGeom prst="rect">
            <a:avLst/>
          </a:prstGeom>
          <a:solidFill>
            <a:srgbClr val="FFFF00"/>
          </a:solidFill>
          <a:ln>
            <a:solidFill>
              <a:srgbClr val="000000"/>
            </a:solidFill>
          </a:ln>
          <a:effectLst>
            <a:outerShdw blurRad="50800" dist="38100" dir="2700000" algn="tl" rotWithShape="0">
              <a:srgbClr val="000000">
                <a:alpha val="43000"/>
              </a:srgbClr>
            </a:outerShdw>
          </a:effectLst>
        </p:spPr>
        <p:txBody>
          <a:bodyPr wrap="square" rtlCol="0" anchor="ctr">
            <a:spAutoFit/>
          </a:bodyPr>
          <a:lstStyle/>
          <a:p>
            <a:pPr algn="ctr"/>
            <a:r>
              <a:rPr lang="en-US" sz="2400" i="1" dirty="0" smtClean="0">
                <a:latin typeface="Gill Sans"/>
                <a:cs typeface="Gill Sans"/>
              </a:rPr>
              <a:t>Two cooperation bits buy one more bit</a:t>
            </a:r>
            <a:endParaRPr lang="en-US" sz="2400" i="1" dirty="0">
              <a:latin typeface="Gill Sans"/>
              <a:cs typeface="Gill Sans"/>
            </a:endParaRPr>
          </a:p>
        </p:txBody>
      </p:sp>
      <p:pic>
        <p:nvPicPr>
          <p:cNvPr id="50" name="Picture 49" descr="latex-image-1.pdf"/>
          <p:cNvPicPr>
            <a:picLocks noChangeAspect="1"/>
          </p:cNvPicPr>
          <p:nvPr/>
        </p:nvPicPr>
        <p:blipFill>
          <a:blip r:embed="rId9"/>
          <a:stretch>
            <a:fillRect/>
          </a:stretch>
        </p:blipFill>
        <p:spPr>
          <a:xfrm>
            <a:off x="3250583" y="5361570"/>
            <a:ext cx="127000" cy="482600"/>
          </a:xfrm>
          <a:prstGeom prst="rect">
            <a:avLst/>
          </a:prstGeom>
        </p:spPr>
      </p:pic>
      <p:pic>
        <p:nvPicPr>
          <p:cNvPr id="52" name="Picture 51" descr="latex-image-1.pdf"/>
          <p:cNvPicPr>
            <a:picLocks noChangeAspect="1"/>
          </p:cNvPicPr>
          <p:nvPr/>
        </p:nvPicPr>
        <p:blipFill>
          <a:blip r:embed="rId10"/>
          <a:stretch>
            <a:fillRect/>
          </a:stretch>
        </p:blipFill>
        <p:spPr>
          <a:xfrm>
            <a:off x="2093976" y="1280160"/>
            <a:ext cx="1257300" cy="520700"/>
          </a:xfrm>
          <a:prstGeom prst="rect">
            <a:avLst/>
          </a:prstGeom>
        </p:spPr>
      </p:pic>
      <p:pic>
        <p:nvPicPr>
          <p:cNvPr id="54" name="Picture 53" descr="latex-image-1.pdf"/>
          <p:cNvPicPr>
            <a:picLocks noChangeAspect="1"/>
          </p:cNvPicPr>
          <p:nvPr/>
        </p:nvPicPr>
        <p:blipFill>
          <a:blip r:embed="rId11"/>
          <a:stretch>
            <a:fillRect/>
          </a:stretch>
        </p:blipFill>
        <p:spPr>
          <a:xfrm>
            <a:off x="1940550" y="5376270"/>
            <a:ext cx="127000" cy="482600"/>
          </a:xfrm>
          <a:prstGeom prst="rect">
            <a:avLst/>
          </a:prstGeom>
        </p:spPr>
      </p:pic>
      <p:pic>
        <p:nvPicPr>
          <p:cNvPr id="57" name="Picture 56" descr="latex-image-1.pdf"/>
          <p:cNvPicPr>
            <a:picLocks noChangeAspect="1"/>
          </p:cNvPicPr>
          <p:nvPr/>
        </p:nvPicPr>
        <p:blipFill>
          <a:blip r:embed="rId12"/>
          <a:stretch>
            <a:fillRect/>
          </a:stretch>
        </p:blipFill>
        <p:spPr>
          <a:xfrm>
            <a:off x="265113" y="3908425"/>
            <a:ext cx="127000" cy="482600"/>
          </a:xfrm>
          <a:prstGeom prst="rect">
            <a:avLst/>
          </a:prstGeom>
        </p:spPr>
      </p:pic>
      <p:pic>
        <p:nvPicPr>
          <p:cNvPr id="58" name="Picture 57" descr="latex-image-1.pdf"/>
          <p:cNvPicPr>
            <a:picLocks noChangeAspect="1"/>
          </p:cNvPicPr>
          <p:nvPr/>
        </p:nvPicPr>
        <p:blipFill>
          <a:blip r:embed="rId13"/>
          <a:stretch>
            <a:fillRect/>
          </a:stretch>
        </p:blipFill>
        <p:spPr>
          <a:xfrm>
            <a:off x="265113" y="3005618"/>
            <a:ext cx="127000" cy="482600"/>
          </a:xfrm>
          <a:prstGeom prst="rect">
            <a:avLst/>
          </a:prstGeom>
        </p:spPr>
      </p:pic>
      <p:pic>
        <p:nvPicPr>
          <p:cNvPr id="59" name="Picture 58"/>
          <p:cNvPicPr>
            <a:picLocks noChangeAspect="1"/>
          </p:cNvPicPr>
          <p:nvPr/>
        </p:nvPicPr>
        <p:blipFill>
          <a:blip r:embed="rId14"/>
          <a:stretch>
            <a:fillRect/>
          </a:stretch>
        </p:blipFill>
        <p:spPr>
          <a:xfrm>
            <a:off x="5934456" y="2011680"/>
            <a:ext cx="1743075" cy="1933575"/>
          </a:xfrm>
          <a:prstGeom prst="rect">
            <a:avLst/>
          </a:prstGeom>
        </p:spPr>
      </p:pic>
      <p:pic>
        <p:nvPicPr>
          <p:cNvPr id="60" name="Picture 59"/>
          <p:cNvPicPr>
            <a:picLocks noChangeAspect="1"/>
          </p:cNvPicPr>
          <p:nvPr/>
        </p:nvPicPr>
        <p:blipFill>
          <a:blip r:embed="rId15"/>
          <a:stretch>
            <a:fillRect/>
          </a:stretch>
        </p:blipFill>
        <p:spPr>
          <a:xfrm>
            <a:off x="5655595" y="2023020"/>
            <a:ext cx="2752725" cy="1933575"/>
          </a:xfrm>
          <a:prstGeom prst="rect">
            <a:avLst/>
          </a:prstGeom>
        </p:spPr>
      </p:pic>
      <p:pic>
        <p:nvPicPr>
          <p:cNvPr id="61" name="Picture 60"/>
          <p:cNvPicPr>
            <a:picLocks noChangeAspect="1"/>
          </p:cNvPicPr>
          <p:nvPr/>
        </p:nvPicPr>
        <p:blipFill>
          <a:blip r:embed="rId16"/>
          <a:stretch>
            <a:fillRect/>
          </a:stretch>
        </p:blipFill>
        <p:spPr>
          <a:xfrm>
            <a:off x="5644255" y="2251103"/>
            <a:ext cx="2743200" cy="1666875"/>
          </a:xfrm>
          <a:prstGeom prst="rect">
            <a:avLst/>
          </a:prstGeom>
        </p:spPr>
      </p:pic>
      <p:sp>
        <p:nvSpPr>
          <p:cNvPr id="62" name="Oval 61"/>
          <p:cNvSpPr/>
          <p:nvPr/>
        </p:nvSpPr>
        <p:spPr>
          <a:xfrm>
            <a:off x="7750444" y="2137703"/>
            <a:ext cx="657876" cy="43723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7750444" y="3667471"/>
            <a:ext cx="657876" cy="43723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a:blip r:embed="rId17"/>
          <a:stretch>
            <a:fillRect/>
          </a:stretch>
        </p:blipFill>
        <p:spPr>
          <a:xfrm>
            <a:off x="8002825" y="2256267"/>
            <a:ext cx="723900" cy="1076325"/>
          </a:xfrm>
          <a:prstGeom prst="rect">
            <a:avLst/>
          </a:prstGeom>
        </p:spPr>
      </p:pic>
      <p:pic>
        <p:nvPicPr>
          <p:cNvPr id="65" name="Picture 64"/>
          <p:cNvPicPr>
            <a:picLocks noChangeAspect="1"/>
          </p:cNvPicPr>
          <p:nvPr/>
        </p:nvPicPr>
        <p:blipFill>
          <a:blip r:embed="rId18"/>
          <a:stretch>
            <a:fillRect/>
          </a:stretch>
        </p:blipFill>
        <p:spPr>
          <a:xfrm>
            <a:off x="8173799" y="2277385"/>
            <a:ext cx="666750" cy="1676400"/>
          </a:xfrm>
          <a:prstGeom prst="rect">
            <a:avLst/>
          </a:prstGeom>
        </p:spPr>
      </p:pic>
      <p:pic>
        <p:nvPicPr>
          <p:cNvPr id="3" name="Picture 2" descr="latex-image-1.pdf"/>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4410635" y="1279696"/>
            <a:ext cx="4292600" cy="215900"/>
          </a:xfrm>
          <a:prstGeom prst="rect">
            <a:avLst/>
          </a:prstGeom>
        </p:spPr>
      </p:pic>
      <p:sp>
        <p:nvSpPr>
          <p:cNvPr id="36" name="Oval 35"/>
          <p:cNvSpPr/>
          <p:nvPr/>
        </p:nvSpPr>
        <p:spPr>
          <a:xfrm>
            <a:off x="7274913" y="1140203"/>
            <a:ext cx="1508892" cy="536197"/>
          </a:xfrm>
          <a:prstGeom prst="ellipse">
            <a:avLst/>
          </a:prstGeom>
          <a:noFill/>
          <a:ln w="381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0"/>
          <a:stretch>
            <a:fillRect/>
          </a:stretch>
        </p:blipFill>
        <p:spPr>
          <a:xfrm>
            <a:off x="3372755" y="2742680"/>
            <a:ext cx="2108200" cy="1930400"/>
          </a:xfrm>
          <a:prstGeom prst="rect">
            <a:avLst/>
          </a:prstGeom>
        </p:spPr>
      </p:pic>
    </p:spTree>
    <p:custDataLst>
      <p:tags r:id="rId1"/>
    </p:custDataLst>
    <p:extLst>
      <p:ext uri="{BB962C8B-B14F-4D97-AF65-F5344CB8AC3E}">
        <p14:creationId xmlns:p14="http://schemas.microsoft.com/office/powerpoint/2010/main" xmlns="" val="2874092724"/>
      </p:ext>
    </p:extLst>
  </p:cSld>
  <p:clrMapOvr>
    <a:masterClrMapping/>
  </p:clrMapOvr>
  <mc:AlternateContent xmlns:mc="http://schemas.openxmlformats.org/markup-compatibility/2006">
    <mc:Choice xmlns:p14="http://schemas.microsoft.com/office/powerpoint/2010/main" xmlns="" Requires="p14">
      <p:transition spd="slow" p14:dur="2000" advTm="14266"/>
    </mc:Choice>
    <mc:Fallback>
      <p:transition spd="slow" advTm="142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6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6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19" grpId="0" animBg="1"/>
      <p:bldP spid="37" grpId="0"/>
      <p:bldP spid="38" grpId="0"/>
      <p:bldP spid="39" grpId="0"/>
      <p:bldP spid="40" grpId="0"/>
      <p:bldP spid="49" grpId="0" animBg="1"/>
      <p:bldP spid="62" grpId="0" animBg="1"/>
      <p:bldP spid="62" grpId="1" animBg="1"/>
      <p:bldP spid="63" grpId="0" animBg="1"/>
      <p:bldP spid="63" grpId="1"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Experience with Wireless?</a:t>
            </a:r>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CE1604D9-7146-434A-B5A6-80F11DFBD226}" type="slidenum">
              <a:rPr lang="en-US" smtClean="0"/>
              <a:pPr/>
              <a:t>1</a:t>
            </a:fld>
            <a:endParaRPr lang="en-US"/>
          </a:p>
        </p:txBody>
      </p:sp>
      <p:pic>
        <p:nvPicPr>
          <p:cNvPr id="7" name="Picture 6" descr="sfo airport.jpg"/>
          <p:cNvPicPr>
            <a:picLocks noChangeAspect="1"/>
          </p:cNvPicPr>
          <p:nvPr/>
        </p:nvPicPr>
        <p:blipFill>
          <a:blip r:embed="rId2" cstate="print"/>
          <a:stretch>
            <a:fillRect/>
          </a:stretch>
        </p:blipFill>
        <p:spPr>
          <a:xfrm>
            <a:off x="2667000" y="2222367"/>
            <a:ext cx="4229101" cy="3176789"/>
          </a:xfrm>
          <a:prstGeom prst="rect">
            <a:avLst/>
          </a:prstGeom>
          <a:ln w="19050" cap="flat" cmpd="sng" algn="ctr">
            <a:solidFill>
              <a:srgbClr val="00356A"/>
            </a:solidFill>
            <a:prstDash val="solid"/>
            <a:round/>
            <a:headEnd type="none" w="med" len="med"/>
            <a:tailEnd type="none" w="med" len="med"/>
          </a:ln>
        </p:spPr>
      </p:pic>
      <p:pic>
        <p:nvPicPr>
          <p:cNvPr id="9" name="Picture 8" descr="Two people using phone and tablet.jpg"/>
          <p:cNvPicPr>
            <a:picLocks noChangeAspect="1"/>
          </p:cNvPicPr>
          <p:nvPr/>
        </p:nvPicPr>
        <p:blipFill>
          <a:blip r:embed="rId3" cstate="print"/>
          <a:stretch>
            <a:fillRect/>
          </a:stretch>
        </p:blipFill>
        <p:spPr>
          <a:xfrm>
            <a:off x="304800" y="1880689"/>
            <a:ext cx="2743200" cy="1713280"/>
          </a:xfrm>
          <a:prstGeom prst="rect">
            <a:avLst/>
          </a:prstGeom>
          <a:ln w="19050" cap="flat" cmpd="sng" algn="ctr">
            <a:solidFill>
              <a:srgbClr val="00356A"/>
            </a:solidFill>
            <a:prstDash val="solid"/>
            <a:round/>
            <a:headEnd type="none" w="med" len="med"/>
            <a:tailEnd type="none" w="med" len="med"/>
          </a:ln>
        </p:spPr>
      </p:pic>
      <p:grpSp>
        <p:nvGrpSpPr>
          <p:cNvPr id="10" name="Group 15"/>
          <p:cNvGrpSpPr/>
          <p:nvPr/>
        </p:nvGrpSpPr>
        <p:grpSpPr>
          <a:xfrm>
            <a:off x="788376" y="1612767"/>
            <a:ext cx="1726224" cy="1143002"/>
            <a:chOff x="1002891" y="1619961"/>
            <a:chExt cx="1447802" cy="958647"/>
          </a:xfrm>
        </p:grpSpPr>
        <p:grpSp>
          <p:nvGrpSpPr>
            <p:cNvPr id="11" name="Group 13"/>
            <p:cNvGrpSpPr/>
            <p:nvPr/>
          </p:nvGrpSpPr>
          <p:grpSpPr>
            <a:xfrm>
              <a:off x="1042221" y="1619961"/>
              <a:ext cx="1361938" cy="958647"/>
              <a:chOff x="1042221" y="1619961"/>
              <a:chExt cx="1361938" cy="958647"/>
            </a:xfrm>
          </p:grpSpPr>
          <p:sp>
            <p:nvSpPr>
              <p:cNvPr id="13" name="Oval 12"/>
              <p:cNvSpPr>
                <a:spLocks noChangeAspect="1"/>
              </p:cNvSpPr>
              <p:nvPr/>
            </p:nvSpPr>
            <p:spPr>
              <a:xfrm>
                <a:off x="1295400" y="2514600"/>
                <a:ext cx="64008" cy="64008"/>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358153" y="2423160"/>
                <a:ext cx="89647" cy="91440"/>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1405129" y="2286000"/>
                <a:ext cx="118871" cy="118871"/>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loud 15"/>
              <p:cNvSpPr/>
              <p:nvPr/>
            </p:nvSpPr>
            <p:spPr>
              <a:xfrm>
                <a:off x="1042221" y="1619961"/>
                <a:ext cx="1361938" cy="659500"/>
              </a:xfrm>
              <a:prstGeom prst="cloud">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grpSp>
        <p:sp>
          <p:nvSpPr>
            <p:cNvPr id="12" name="TextBox 11"/>
            <p:cNvSpPr txBox="1"/>
            <p:nvPr/>
          </p:nvSpPr>
          <p:spPr>
            <a:xfrm>
              <a:off x="1002891" y="1688410"/>
              <a:ext cx="1447802" cy="438830"/>
            </a:xfrm>
            <a:prstGeom prst="rect">
              <a:avLst/>
            </a:prstGeom>
            <a:noFill/>
          </p:spPr>
          <p:txBody>
            <a:bodyPr wrap="square" rtlCol="0">
              <a:spAutoFit/>
            </a:bodyPr>
            <a:lstStyle/>
            <a:p>
              <a:pPr algn="ctr"/>
              <a:r>
                <a:rPr lang="en-US" sz="1400" dirty="0" smtClean="0"/>
                <a:t>Skype is</a:t>
              </a:r>
            </a:p>
            <a:p>
              <a:pPr algn="ctr"/>
              <a:r>
                <a:rPr lang="en-US" sz="1400" dirty="0" smtClean="0"/>
                <a:t>so choppy!</a:t>
              </a:r>
              <a:endParaRPr lang="en-US" sz="1400" dirty="0"/>
            </a:p>
          </p:txBody>
        </p:sp>
      </p:grpSp>
      <p:pic>
        <p:nvPicPr>
          <p:cNvPr id="18" name="Picture 17" descr="Four people using phones at charging station.jpg"/>
          <p:cNvPicPr>
            <a:picLocks noChangeAspect="1"/>
          </p:cNvPicPr>
          <p:nvPr/>
        </p:nvPicPr>
        <p:blipFill>
          <a:blip r:embed="rId4" cstate="print"/>
          <a:stretch>
            <a:fillRect/>
          </a:stretch>
        </p:blipFill>
        <p:spPr>
          <a:xfrm>
            <a:off x="6248400" y="1772787"/>
            <a:ext cx="2667000" cy="1973580"/>
          </a:xfrm>
          <a:prstGeom prst="rect">
            <a:avLst/>
          </a:prstGeom>
          <a:ln w="19050" cap="flat" cmpd="sng" algn="ctr">
            <a:solidFill>
              <a:srgbClr val="00356A"/>
            </a:solidFill>
            <a:prstDash val="solid"/>
            <a:round/>
            <a:headEnd type="none" w="med" len="med"/>
            <a:tailEnd type="none" w="med" len="med"/>
          </a:ln>
        </p:spPr>
      </p:pic>
      <p:grpSp>
        <p:nvGrpSpPr>
          <p:cNvPr id="19" name="Group 16"/>
          <p:cNvGrpSpPr/>
          <p:nvPr/>
        </p:nvGrpSpPr>
        <p:grpSpPr>
          <a:xfrm>
            <a:off x="6896101" y="1620387"/>
            <a:ext cx="1562099" cy="1054100"/>
            <a:chOff x="1010922" y="1476374"/>
            <a:chExt cx="1562099" cy="1054100"/>
          </a:xfrm>
        </p:grpSpPr>
        <p:grpSp>
          <p:nvGrpSpPr>
            <p:cNvPr id="20" name="Group 13"/>
            <p:cNvGrpSpPr/>
            <p:nvPr/>
          </p:nvGrpSpPr>
          <p:grpSpPr>
            <a:xfrm>
              <a:off x="1010922" y="1476374"/>
              <a:ext cx="1562099" cy="1054100"/>
              <a:chOff x="1010922" y="1476374"/>
              <a:chExt cx="1562099" cy="1054100"/>
            </a:xfrm>
          </p:grpSpPr>
          <p:sp>
            <p:nvSpPr>
              <p:cNvPr id="22" name="Oval 21"/>
              <p:cNvSpPr>
                <a:spLocks noChangeAspect="1"/>
              </p:cNvSpPr>
              <p:nvPr/>
            </p:nvSpPr>
            <p:spPr>
              <a:xfrm>
                <a:off x="1321817" y="2466466"/>
                <a:ext cx="64008" cy="64008"/>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412565" y="2388312"/>
                <a:ext cx="89647" cy="91440"/>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loud 23"/>
              <p:cNvSpPr/>
              <p:nvPr/>
            </p:nvSpPr>
            <p:spPr>
              <a:xfrm>
                <a:off x="1010922" y="1476374"/>
                <a:ext cx="1562099" cy="809625"/>
              </a:xfrm>
              <a:prstGeom prst="cloud">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25" name="Oval 24"/>
              <p:cNvSpPr>
                <a:spLocks noChangeAspect="1"/>
              </p:cNvSpPr>
              <p:nvPr/>
            </p:nvSpPr>
            <p:spPr>
              <a:xfrm>
                <a:off x="1502212" y="2270495"/>
                <a:ext cx="118871" cy="118871"/>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p:cNvSpPr txBox="1"/>
            <p:nvPr/>
          </p:nvSpPr>
          <p:spPr>
            <a:xfrm>
              <a:off x="1083044" y="1589094"/>
              <a:ext cx="1351277" cy="523220"/>
            </a:xfrm>
            <a:prstGeom prst="rect">
              <a:avLst/>
            </a:prstGeom>
            <a:noFill/>
          </p:spPr>
          <p:txBody>
            <a:bodyPr wrap="square" rtlCol="0">
              <a:spAutoFit/>
            </a:bodyPr>
            <a:lstStyle/>
            <a:p>
              <a:pPr algn="ctr"/>
              <a:r>
                <a:rPr lang="en-US" sz="1400" dirty="0" smtClean="0"/>
                <a:t>My e-mail won’t refresh…</a:t>
              </a:r>
              <a:endParaRPr lang="en-US" sz="1400" dirty="0"/>
            </a:p>
          </p:txBody>
        </p:sp>
      </p:grpSp>
      <p:pic>
        <p:nvPicPr>
          <p:cNvPr id="27" name="Picture 26" descr="several laptops in airport.jpg"/>
          <p:cNvPicPr>
            <a:picLocks noChangeAspect="1"/>
          </p:cNvPicPr>
          <p:nvPr/>
        </p:nvPicPr>
        <p:blipFill>
          <a:blip r:embed="rId5" cstate="print"/>
          <a:stretch>
            <a:fillRect/>
          </a:stretch>
        </p:blipFill>
        <p:spPr>
          <a:xfrm>
            <a:off x="212513" y="4160520"/>
            <a:ext cx="4415093" cy="1554480"/>
          </a:xfrm>
          <a:prstGeom prst="rect">
            <a:avLst/>
          </a:prstGeom>
          <a:ln w="19050" cap="flat" cmpd="sng" algn="ctr">
            <a:solidFill>
              <a:srgbClr val="00356A"/>
            </a:solidFill>
            <a:prstDash val="solid"/>
            <a:round/>
            <a:headEnd type="none" w="med" len="med"/>
            <a:tailEnd type="none" w="med" len="med"/>
          </a:ln>
        </p:spPr>
      </p:pic>
      <p:grpSp>
        <p:nvGrpSpPr>
          <p:cNvPr id="28" name="Group 30"/>
          <p:cNvGrpSpPr/>
          <p:nvPr/>
        </p:nvGrpSpPr>
        <p:grpSpPr>
          <a:xfrm>
            <a:off x="1523999" y="3517767"/>
            <a:ext cx="1752601" cy="1404753"/>
            <a:chOff x="1066799" y="1249998"/>
            <a:chExt cx="1657603" cy="1328610"/>
          </a:xfrm>
        </p:grpSpPr>
        <p:grpSp>
          <p:nvGrpSpPr>
            <p:cNvPr id="29" name="Group 13"/>
            <p:cNvGrpSpPr/>
            <p:nvPr/>
          </p:nvGrpSpPr>
          <p:grpSpPr>
            <a:xfrm>
              <a:off x="1066799" y="1249998"/>
              <a:ext cx="1657603" cy="1328610"/>
              <a:chOff x="1066799" y="1249998"/>
              <a:chExt cx="1657603" cy="1328610"/>
            </a:xfrm>
          </p:grpSpPr>
          <p:sp>
            <p:nvSpPr>
              <p:cNvPr id="31" name="Oval 30"/>
              <p:cNvSpPr>
                <a:spLocks noChangeAspect="1"/>
              </p:cNvSpPr>
              <p:nvPr/>
            </p:nvSpPr>
            <p:spPr>
              <a:xfrm>
                <a:off x="1295400" y="2514600"/>
                <a:ext cx="64008" cy="64008"/>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1318272" y="2388108"/>
                <a:ext cx="89647" cy="91440"/>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1405129" y="2269237"/>
                <a:ext cx="118871" cy="118871"/>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Cloud 33"/>
              <p:cNvSpPr/>
              <p:nvPr/>
            </p:nvSpPr>
            <p:spPr>
              <a:xfrm>
                <a:off x="1066799" y="1249998"/>
                <a:ext cx="1657603" cy="1036002"/>
              </a:xfrm>
              <a:prstGeom prst="cloud">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grpSp>
        <p:sp>
          <p:nvSpPr>
            <p:cNvPr id="30" name="TextBox 29"/>
            <p:cNvSpPr txBox="1"/>
            <p:nvPr/>
          </p:nvSpPr>
          <p:spPr>
            <a:xfrm>
              <a:off x="1066799" y="1408497"/>
              <a:ext cx="1657603" cy="698626"/>
            </a:xfrm>
            <a:prstGeom prst="rect">
              <a:avLst/>
            </a:prstGeom>
            <a:noFill/>
          </p:spPr>
          <p:txBody>
            <a:bodyPr wrap="square" rtlCol="0">
              <a:spAutoFit/>
            </a:bodyPr>
            <a:lstStyle/>
            <a:p>
              <a:pPr algn="ctr"/>
              <a:r>
                <a:rPr lang="en-US" sz="1400" dirty="0" smtClean="0"/>
                <a:t>Why is my</a:t>
              </a:r>
            </a:p>
            <a:p>
              <a:pPr algn="ctr"/>
              <a:r>
                <a:rPr lang="en-US" sz="1400" dirty="0" smtClean="0"/>
                <a:t>tethered connection</a:t>
              </a:r>
            </a:p>
            <a:p>
              <a:pPr algn="ctr"/>
              <a:r>
                <a:rPr lang="en-US" sz="1400" dirty="0" smtClean="0"/>
                <a:t>so slow?!</a:t>
              </a:r>
              <a:endParaRPr lang="en-US" sz="1400" dirty="0"/>
            </a:p>
          </p:txBody>
        </p:sp>
      </p:grpSp>
      <p:pic>
        <p:nvPicPr>
          <p:cNvPr id="36" name="Picture 35" descr="Large crowd at airport.jpg"/>
          <p:cNvPicPr>
            <a:picLocks noChangeAspect="1"/>
          </p:cNvPicPr>
          <p:nvPr/>
        </p:nvPicPr>
        <p:blipFill>
          <a:blip r:embed="rId6" cstate="print"/>
          <a:stretch>
            <a:fillRect/>
          </a:stretch>
        </p:blipFill>
        <p:spPr>
          <a:xfrm>
            <a:off x="6096000" y="4133717"/>
            <a:ext cx="2819400" cy="1563397"/>
          </a:xfrm>
          <a:prstGeom prst="rect">
            <a:avLst/>
          </a:prstGeom>
          <a:ln w="19050" cap="flat" cmpd="sng" algn="ctr">
            <a:solidFill>
              <a:srgbClr val="00356A"/>
            </a:solidFill>
            <a:prstDash val="solid"/>
            <a:round/>
            <a:headEnd type="none" w="med" len="med"/>
            <a:tailEnd type="none" w="med" len="med"/>
          </a:ln>
        </p:spPr>
      </p:pic>
      <p:grpSp>
        <p:nvGrpSpPr>
          <p:cNvPr id="37" name="Group 59"/>
          <p:cNvGrpSpPr/>
          <p:nvPr/>
        </p:nvGrpSpPr>
        <p:grpSpPr>
          <a:xfrm>
            <a:off x="6781800" y="3517767"/>
            <a:ext cx="1866900" cy="1301750"/>
            <a:chOff x="6781800" y="3727450"/>
            <a:chExt cx="1866900" cy="1301750"/>
          </a:xfrm>
        </p:grpSpPr>
        <p:grpSp>
          <p:nvGrpSpPr>
            <p:cNvPr id="38" name="Group 37"/>
            <p:cNvGrpSpPr/>
            <p:nvPr/>
          </p:nvGrpSpPr>
          <p:grpSpPr>
            <a:xfrm>
              <a:off x="6781800" y="3727450"/>
              <a:ext cx="1866900" cy="1219199"/>
              <a:chOff x="978157" y="1712660"/>
              <a:chExt cx="1447801" cy="945502"/>
            </a:xfrm>
          </p:grpSpPr>
          <p:grpSp>
            <p:nvGrpSpPr>
              <p:cNvPr id="47" name="Group 13"/>
              <p:cNvGrpSpPr/>
              <p:nvPr/>
            </p:nvGrpSpPr>
            <p:grpSpPr>
              <a:xfrm>
                <a:off x="1125892" y="1712660"/>
                <a:ext cx="1211425" cy="945502"/>
                <a:chOff x="1125892" y="1712660"/>
                <a:chExt cx="1211425" cy="945502"/>
              </a:xfrm>
            </p:grpSpPr>
            <p:sp>
              <p:nvSpPr>
                <p:cNvPr id="49" name="Oval 48"/>
                <p:cNvSpPr>
                  <a:spLocks noChangeAspect="1"/>
                </p:cNvSpPr>
                <p:nvPr/>
              </p:nvSpPr>
              <p:spPr>
                <a:xfrm>
                  <a:off x="1295400" y="2594154"/>
                  <a:ext cx="64008" cy="64008"/>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1358153" y="2480880"/>
                  <a:ext cx="89647" cy="91440"/>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1405129" y="2362692"/>
                  <a:ext cx="118871" cy="118871"/>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Cloud 51"/>
                <p:cNvSpPr/>
                <p:nvPr/>
              </p:nvSpPr>
              <p:spPr>
                <a:xfrm>
                  <a:off x="1125892" y="1712660"/>
                  <a:ext cx="1211425" cy="677866"/>
                </a:xfrm>
                <a:prstGeom prst="cloud">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grpSp>
          <p:sp>
            <p:nvSpPr>
              <p:cNvPr id="48" name="TextBox 47"/>
              <p:cNvSpPr txBox="1"/>
              <p:nvPr/>
            </p:nvSpPr>
            <p:spPr>
              <a:xfrm>
                <a:off x="978157" y="1838742"/>
                <a:ext cx="1447801" cy="405763"/>
              </a:xfrm>
              <a:prstGeom prst="rect">
                <a:avLst/>
              </a:prstGeom>
              <a:noFill/>
            </p:spPr>
            <p:txBody>
              <a:bodyPr wrap="square" rtlCol="0">
                <a:spAutoFit/>
              </a:bodyPr>
              <a:lstStyle/>
              <a:p>
                <a:pPr algn="ctr"/>
                <a:r>
                  <a:rPr lang="en-US" sz="1400" dirty="0" smtClean="0"/>
                  <a:t>I need</a:t>
                </a:r>
              </a:p>
              <a:p>
                <a:pPr algn="ctr"/>
                <a:r>
                  <a:rPr lang="en-US" sz="1400" dirty="0" smtClean="0"/>
                  <a:t>directions now!</a:t>
                </a:r>
                <a:endParaRPr lang="en-US" sz="1400" dirty="0"/>
              </a:p>
            </p:txBody>
          </p:sp>
        </p:grpSp>
        <p:grpSp>
          <p:nvGrpSpPr>
            <p:cNvPr id="39" name="Group 54"/>
            <p:cNvGrpSpPr/>
            <p:nvPr/>
          </p:nvGrpSpPr>
          <p:grpSpPr>
            <a:xfrm flipH="1">
              <a:off x="8077200" y="4565649"/>
              <a:ext cx="294773" cy="381001"/>
              <a:chOff x="7343275" y="4648199"/>
              <a:chExt cx="294773" cy="381001"/>
            </a:xfrm>
          </p:grpSpPr>
          <p:sp>
            <p:nvSpPr>
              <p:cNvPr id="44" name="Oval 43"/>
              <p:cNvSpPr>
                <a:spLocks noChangeAspect="1"/>
              </p:cNvSpPr>
              <p:nvPr/>
            </p:nvSpPr>
            <p:spPr>
              <a:xfrm>
                <a:off x="7343275" y="4946663"/>
                <a:ext cx="82537" cy="82537"/>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7424193" y="4800600"/>
                <a:ext cx="115597" cy="117909"/>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7484767" y="4648199"/>
                <a:ext cx="153281" cy="153281"/>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55"/>
            <p:cNvGrpSpPr/>
            <p:nvPr/>
          </p:nvGrpSpPr>
          <p:grpSpPr>
            <a:xfrm flipH="1">
              <a:off x="7696200" y="4641849"/>
              <a:ext cx="153281" cy="387351"/>
              <a:chOff x="7484767" y="4648199"/>
              <a:chExt cx="153281" cy="387351"/>
            </a:xfrm>
          </p:grpSpPr>
          <p:sp>
            <p:nvSpPr>
              <p:cNvPr id="41" name="Oval 40"/>
              <p:cNvSpPr>
                <a:spLocks noChangeAspect="1"/>
              </p:cNvSpPr>
              <p:nvPr/>
            </p:nvSpPr>
            <p:spPr>
              <a:xfrm>
                <a:off x="7508375" y="4953013"/>
                <a:ext cx="82537" cy="82537"/>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7498348" y="4816207"/>
                <a:ext cx="115597" cy="117909"/>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7484767" y="4648199"/>
                <a:ext cx="153281" cy="153281"/>
              </a:xfrm>
              <a:prstGeom prst="ellipse">
                <a:avLst/>
              </a:prstGeom>
              <a:solidFill>
                <a:schemeClr val="bg1"/>
              </a:solidFill>
              <a:ln>
                <a:solidFill>
                  <a:srgbClr val="00356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53" name="Picture 52"/>
          <p:cNvPicPr>
            <a:picLocks noChangeAspect="1"/>
          </p:cNvPicPr>
          <p:nvPr/>
        </p:nvPicPr>
        <p:blipFill>
          <a:blip r:embed="rId7"/>
          <a:stretch>
            <a:fillRect/>
          </a:stretch>
        </p:blipFill>
        <p:spPr>
          <a:xfrm>
            <a:off x="2619560" y="1880689"/>
            <a:ext cx="3933640" cy="3866013"/>
          </a:xfrm>
          <a:prstGeom prst="rect">
            <a:avLst/>
          </a:prstGeom>
          <a:ln w="50800">
            <a:solidFill>
              <a:srgbClr val="0000FF"/>
            </a:solidFill>
          </a:ln>
        </p:spPr>
      </p:pic>
      <p:cxnSp>
        <p:nvCxnSpPr>
          <p:cNvPr id="54" name="Straight Arrow Connector 53"/>
          <p:cNvCxnSpPr/>
          <p:nvPr/>
        </p:nvCxnSpPr>
        <p:spPr>
          <a:xfrm flipV="1">
            <a:off x="3030493" y="2370673"/>
            <a:ext cx="3194226" cy="2120760"/>
          </a:xfrm>
          <a:prstGeom prst="straightConnector1">
            <a:avLst/>
          </a:prstGeom>
          <a:ln w="1270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466399" y="2903728"/>
            <a:ext cx="970889" cy="707886"/>
          </a:xfrm>
          <a:prstGeom prst="rect">
            <a:avLst/>
          </a:prstGeom>
          <a:noFill/>
        </p:spPr>
        <p:txBody>
          <a:bodyPr wrap="none" rtlCol="0">
            <a:spAutoFit/>
          </a:bodyPr>
          <a:lstStyle/>
          <a:p>
            <a:r>
              <a:rPr lang="en-US" sz="4000" dirty="0" smtClean="0">
                <a:solidFill>
                  <a:srgbClr val="FF0000"/>
                </a:solidFill>
              </a:rPr>
              <a:t>18X</a:t>
            </a:r>
            <a:endParaRPr lang="en-US" sz="4000" dirty="0">
              <a:solidFill>
                <a:srgbClr val="FF0000"/>
              </a:solidFill>
            </a:endParaRPr>
          </a:p>
        </p:txBody>
      </p:sp>
      <p:sp>
        <p:nvSpPr>
          <p:cNvPr id="56" name="TextBox 55"/>
          <p:cNvSpPr txBox="1"/>
          <p:nvPr/>
        </p:nvSpPr>
        <p:spPr>
          <a:xfrm>
            <a:off x="2596570" y="1311122"/>
            <a:ext cx="4118354" cy="461665"/>
          </a:xfrm>
          <a:prstGeom prst="rect">
            <a:avLst/>
          </a:prstGeom>
          <a:noFill/>
        </p:spPr>
        <p:txBody>
          <a:bodyPr wrap="square" rtlCol="0">
            <a:spAutoFit/>
          </a:bodyPr>
          <a:lstStyle/>
          <a:p>
            <a:r>
              <a:rPr lang="en-US" sz="2400" b="1" dirty="0" smtClean="0">
                <a:solidFill>
                  <a:srgbClr val="0000FF"/>
                </a:solidFill>
              </a:rPr>
              <a:t>Monthly Mobile </a:t>
            </a:r>
            <a:r>
              <a:rPr lang="en-US" sz="2400" b="1" dirty="0">
                <a:solidFill>
                  <a:srgbClr val="0000FF"/>
                </a:solidFill>
              </a:rPr>
              <a:t>Data </a:t>
            </a:r>
            <a:r>
              <a:rPr lang="en-US" sz="2400" b="1" dirty="0" smtClean="0">
                <a:solidFill>
                  <a:srgbClr val="0000FF"/>
                </a:solidFill>
              </a:rPr>
              <a:t>Traffic</a:t>
            </a:r>
            <a:endParaRPr lang="en-US" sz="2400" b="1" dirty="0">
              <a:solidFill>
                <a:srgbClr val="0000FF"/>
              </a:solidFill>
            </a:endParaRPr>
          </a:p>
        </p:txBody>
      </p:sp>
    </p:spTree>
    <p:extLst>
      <p:ext uri="{BB962C8B-B14F-4D97-AF65-F5344CB8AC3E}">
        <p14:creationId xmlns:p14="http://schemas.microsoft.com/office/powerpoint/2010/main" xmlns="" val="28638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 Optimal Coding Scheme</a:t>
            </a:r>
            <a:endParaRPr lang="en-US" dirty="0"/>
          </a:p>
        </p:txBody>
      </p:sp>
      <p:sp>
        <p:nvSpPr>
          <p:cNvPr id="3" name="Content Placeholder 2"/>
          <p:cNvSpPr>
            <a:spLocks noGrp="1"/>
          </p:cNvSpPr>
          <p:nvPr>
            <p:ph idx="1"/>
          </p:nvPr>
        </p:nvSpPr>
        <p:spPr>
          <a:xfrm>
            <a:off x="457200" y="4340666"/>
            <a:ext cx="4974486" cy="1694778"/>
          </a:xfrm>
        </p:spPr>
        <p:txBody>
          <a:bodyPr>
            <a:normAutofit fontScale="85000" lnSpcReduction="10000"/>
          </a:bodyPr>
          <a:lstStyle/>
          <a:p>
            <a:r>
              <a:rPr lang="en-US" dirty="0" smtClean="0"/>
              <a:t>Superposition coding</a:t>
            </a:r>
          </a:p>
          <a:p>
            <a:pPr lvl="1">
              <a:buClr>
                <a:schemeClr val="tx1"/>
              </a:buClr>
            </a:pPr>
            <a:r>
              <a:rPr lang="en-US" dirty="0" smtClean="0">
                <a:solidFill>
                  <a:srgbClr val="0000FF"/>
                </a:solidFill>
              </a:rPr>
              <a:t>Common</a:t>
            </a:r>
            <a:r>
              <a:rPr lang="en-US" dirty="0" smtClean="0"/>
              <a:t>-</a:t>
            </a:r>
            <a:r>
              <a:rPr lang="en-US" dirty="0" smtClean="0">
                <a:solidFill>
                  <a:srgbClr val="FF0000"/>
                </a:solidFill>
              </a:rPr>
              <a:t>private </a:t>
            </a:r>
            <a:r>
              <a:rPr lang="en-US" dirty="0" smtClean="0"/>
              <a:t>split facilitates </a:t>
            </a:r>
            <a:r>
              <a:rPr lang="en-US" i="1" dirty="0" smtClean="0"/>
              <a:t>partial interference cancellation</a:t>
            </a:r>
          </a:p>
          <a:p>
            <a:pPr lvl="1">
              <a:buClr>
                <a:schemeClr val="tx1"/>
              </a:buClr>
            </a:pPr>
            <a:r>
              <a:rPr lang="en-US" dirty="0" smtClean="0"/>
              <a:t>Private interference is at or below noise level at the unintended receiver</a:t>
            </a:r>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8C1BA23B-1845-2E4A-831E-50650296B454}" type="slidenum">
              <a:rPr lang="en-US" smtClean="0"/>
              <a:pPr/>
              <a:t>19</a:t>
            </a:fld>
            <a:endParaRPr lang="en-US"/>
          </a:p>
        </p:txBody>
      </p:sp>
      <p:pic>
        <p:nvPicPr>
          <p:cNvPr id="8" name="Picture 7"/>
          <p:cNvPicPr>
            <a:picLocks noChangeAspect="1"/>
          </p:cNvPicPr>
          <p:nvPr/>
        </p:nvPicPr>
        <p:blipFill>
          <a:blip r:embed="rId4"/>
          <a:stretch>
            <a:fillRect/>
          </a:stretch>
        </p:blipFill>
        <p:spPr>
          <a:xfrm>
            <a:off x="823230" y="1050011"/>
            <a:ext cx="7829550" cy="3381375"/>
          </a:xfrm>
          <a:prstGeom prst="rect">
            <a:avLst/>
          </a:prstGeom>
        </p:spPr>
      </p:pic>
      <p:pic>
        <p:nvPicPr>
          <p:cNvPr id="9" name="Picture 8"/>
          <p:cNvPicPr>
            <a:picLocks noChangeAspect="1"/>
          </p:cNvPicPr>
          <p:nvPr/>
        </p:nvPicPr>
        <p:blipFill>
          <a:blip r:embed="rId5"/>
          <a:stretch>
            <a:fillRect/>
          </a:stretch>
        </p:blipFill>
        <p:spPr>
          <a:xfrm>
            <a:off x="1625610" y="1146611"/>
            <a:ext cx="7219950" cy="3114675"/>
          </a:xfrm>
          <a:prstGeom prst="rect">
            <a:avLst/>
          </a:prstGeom>
        </p:spPr>
      </p:pic>
      <p:sp>
        <p:nvSpPr>
          <p:cNvPr id="10" name="TextBox 9"/>
          <p:cNvSpPr txBox="1"/>
          <p:nvPr/>
        </p:nvSpPr>
        <p:spPr>
          <a:xfrm>
            <a:off x="230407" y="2381447"/>
            <a:ext cx="1542497" cy="646331"/>
          </a:xfrm>
          <a:prstGeom prst="rect">
            <a:avLst/>
          </a:prstGeom>
          <a:noFill/>
        </p:spPr>
        <p:txBody>
          <a:bodyPr wrap="none" rtlCol="0">
            <a:spAutoFit/>
          </a:bodyPr>
          <a:lstStyle/>
          <a:p>
            <a:r>
              <a:rPr lang="en-US" dirty="0" smtClean="0">
                <a:solidFill>
                  <a:srgbClr val="0000FF"/>
                </a:solidFill>
              </a:rPr>
              <a:t>Blue: common</a:t>
            </a:r>
          </a:p>
          <a:p>
            <a:r>
              <a:rPr lang="en-US" dirty="0" smtClean="0">
                <a:solidFill>
                  <a:srgbClr val="FF0000"/>
                </a:solidFill>
              </a:rPr>
              <a:t>Red: private</a:t>
            </a:r>
            <a:endParaRPr lang="en-US" dirty="0">
              <a:solidFill>
                <a:srgbClr val="FF0000"/>
              </a:solidFill>
            </a:endParaRPr>
          </a:p>
        </p:txBody>
      </p:sp>
      <p:sp>
        <p:nvSpPr>
          <p:cNvPr id="14" name="Content Placeholder 2"/>
          <p:cNvSpPr txBox="1">
            <a:spLocks/>
          </p:cNvSpPr>
          <p:nvPr/>
        </p:nvSpPr>
        <p:spPr>
          <a:xfrm>
            <a:off x="5072433" y="4340666"/>
            <a:ext cx="3921476" cy="1694778"/>
          </a:xfrm>
          <a:prstGeom prst="rect">
            <a:avLst/>
          </a:prstGeom>
        </p:spPr>
        <p:txBody>
          <a:bodyPr vert="horz" lIns="91440" tIns="45720" rIns="91440" bIns="45720" rtlCol="0">
            <a:normAutofit fontScale="85000" lnSpcReduction="10000"/>
          </a:bodyPr>
          <a:lstStyle/>
          <a:p>
            <a:pPr marL="342900" marR="0" lvl="0" indent="-342900" algn="l" defTabSz="457200" rtl="0" eaLnBrk="1" fontAlgn="auto" latinLnBrk="0" hangingPunct="1">
              <a:lnSpc>
                <a:spcPct val="100000"/>
              </a:lnSpc>
              <a:spcBef>
                <a:spcPts val="2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Quantize-</a:t>
            </a:r>
            <a:r>
              <a:rPr lang="en-US" sz="2800" noProof="0" dirty="0" smtClean="0"/>
              <a:t>Map</a:t>
            </a:r>
            <a:r>
              <a:rPr lang="en-US" sz="2800" dirty="0" smtClean="0"/>
              <a:t>-Forward</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200"/>
              </a:spcBef>
              <a:spcAft>
                <a:spcPts val="0"/>
              </a:spcAft>
              <a:buClr>
                <a:schemeClr val="tx1"/>
              </a:buClr>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Quantize at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private</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+noise</a:t>
            </a:r>
            <a:r>
              <a:rPr kumimoji="0" lang="en-US" sz="2400" b="0" u="none" strike="noStrike" kern="1200" cap="none" spc="0" normalizeH="0" baseline="0" noProof="0" dirty="0" smtClean="0">
                <a:ln>
                  <a:noFill/>
                </a:ln>
                <a:solidFill>
                  <a:schemeClr val="tx1"/>
                </a:solidFill>
                <a:effectLst/>
                <a:uLnTx/>
                <a:uFillTx/>
                <a:latin typeface="+mn-lt"/>
                <a:ea typeface="+mn-ea"/>
                <a:cs typeface="+mn-cs"/>
              </a:rPr>
              <a:t> signal level</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200"/>
              </a:spcBef>
              <a:spcAft>
                <a:spcPts val="0"/>
              </a:spcAft>
              <a:buClr>
                <a:schemeClr val="tx1"/>
              </a:buClr>
              <a:buSzTx/>
              <a:buFont typeface="Arial"/>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Jointly decode</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noProof="0" dirty="0" smtClean="0">
                <a:ln>
                  <a:noFill/>
                </a:ln>
                <a:solidFill>
                  <a:schemeClr val="tx1"/>
                </a:solidFill>
                <a:effectLst/>
                <a:uLnTx/>
                <a:uFillTx/>
                <a:latin typeface="+mn-lt"/>
                <a:ea typeface="+mn-ea"/>
                <a:cs typeface="+mn-cs"/>
              </a:rPr>
              <a:t>message and quantization </a:t>
            </a:r>
            <a:r>
              <a:rPr kumimoji="0" lang="en-US" sz="2400" b="0" i="0" u="none" strike="noStrike" kern="1200" cap="none" spc="0" normalizeH="0" noProof="0" dirty="0" err="1" smtClean="0">
                <a:ln>
                  <a:noFill/>
                </a:ln>
                <a:solidFill>
                  <a:schemeClr val="tx1"/>
                </a:solidFill>
                <a:effectLst/>
                <a:uLnTx/>
                <a:uFillTx/>
                <a:latin typeface="+mn-lt"/>
                <a:ea typeface="+mn-ea"/>
                <a:cs typeface="+mn-cs"/>
              </a:rPr>
              <a:t>codeword</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5" name="Picture 14"/>
          <p:cNvPicPr>
            <a:picLocks noChangeAspect="1"/>
          </p:cNvPicPr>
          <p:nvPr/>
        </p:nvPicPr>
        <p:blipFill>
          <a:blip r:embed="rId6"/>
          <a:stretch>
            <a:fillRect/>
          </a:stretch>
        </p:blipFill>
        <p:spPr>
          <a:xfrm>
            <a:off x="4248150" y="1492249"/>
            <a:ext cx="1943100" cy="2524125"/>
          </a:xfrm>
          <a:prstGeom prst="rect">
            <a:avLst/>
          </a:prstGeom>
        </p:spPr>
      </p:pic>
      <p:pic>
        <p:nvPicPr>
          <p:cNvPr id="16" name="Picture 15"/>
          <p:cNvPicPr>
            <a:picLocks noChangeAspect="1"/>
          </p:cNvPicPr>
          <p:nvPr/>
        </p:nvPicPr>
        <p:blipFill>
          <a:blip r:embed="rId7"/>
          <a:stretch>
            <a:fillRect/>
          </a:stretch>
        </p:blipFill>
        <p:spPr>
          <a:xfrm>
            <a:off x="5938985" y="1492249"/>
            <a:ext cx="885825" cy="2524125"/>
          </a:xfrm>
          <a:prstGeom prst="rect">
            <a:avLst/>
          </a:prstGeom>
        </p:spPr>
      </p:pic>
      <p:pic>
        <p:nvPicPr>
          <p:cNvPr id="18" name="Picture 17"/>
          <p:cNvPicPr>
            <a:picLocks noChangeAspect="1"/>
          </p:cNvPicPr>
          <p:nvPr/>
        </p:nvPicPr>
        <p:blipFill>
          <a:blip r:embed="rId8"/>
          <a:stretch>
            <a:fillRect/>
          </a:stretch>
        </p:blipFill>
        <p:spPr>
          <a:xfrm>
            <a:off x="3829772" y="1123521"/>
            <a:ext cx="4333875" cy="3228975"/>
          </a:xfrm>
          <a:prstGeom prst="rect">
            <a:avLst/>
          </a:prstGeom>
        </p:spPr>
      </p:pic>
    </p:spTree>
    <p:custDataLst>
      <p:tags r:id="rId1"/>
    </p:custDataLst>
    <p:extLst>
      <p:ext uri="{BB962C8B-B14F-4D97-AF65-F5344CB8AC3E}">
        <p14:creationId xmlns:p14="http://schemas.microsoft.com/office/powerpoint/2010/main" xmlns="" val="1883161055"/>
      </p:ext>
    </p:extLst>
  </p:cSld>
  <p:clrMapOvr>
    <a:masterClrMapping/>
  </p:clrMapOvr>
  <mc:AlternateContent xmlns:mc="http://schemas.openxmlformats.org/markup-compatibility/2006">
    <mc:Choice xmlns:p14="http://schemas.microsoft.com/office/powerpoint/2010/main" xmlns="" Requires="p14">
      <p:transition spd="slow" p14:dur="2000" advTm="213426"/>
    </mc:Choice>
    <mc:Fallback>
      <p:transition spd="slow" advTm="2134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noChangeAspect="1"/>
          </p:cNvGrpSpPr>
          <p:nvPr/>
        </p:nvGrpSpPr>
        <p:grpSpPr>
          <a:xfrm flipH="1">
            <a:off x="5586984" y="990600"/>
            <a:ext cx="3099816" cy="1998887"/>
            <a:chOff x="931382" y="1752600"/>
            <a:chExt cx="4864586" cy="3037327"/>
          </a:xfrm>
        </p:grpSpPr>
        <p:pic>
          <p:nvPicPr>
            <p:cNvPr id="21" name="Picture 20"/>
            <p:cNvPicPr>
              <a:picLocks noChangeAspect="1"/>
            </p:cNvPicPr>
            <p:nvPr/>
          </p:nvPicPr>
          <p:blipFill>
            <a:blip r:embed="rId4"/>
            <a:stretch>
              <a:fillRect/>
            </a:stretch>
          </p:blipFill>
          <p:spPr>
            <a:xfrm>
              <a:off x="3676035" y="3276600"/>
              <a:ext cx="1513327" cy="1513327"/>
            </a:xfrm>
            <a:prstGeom prst="rect">
              <a:avLst/>
            </a:prstGeom>
          </p:spPr>
        </p:pic>
        <p:pic>
          <p:nvPicPr>
            <p:cNvPr id="22" name="Picture 21"/>
            <p:cNvPicPr>
              <a:picLocks noChangeAspect="1"/>
            </p:cNvPicPr>
            <p:nvPr/>
          </p:nvPicPr>
          <p:blipFill>
            <a:blip r:embed="rId4"/>
            <a:stretch>
              <a:fillRect/>
            </a:stretch>
          </p:blipFill>
          <p:spPr>
            <a:xfrm>
              <a:off x="3134873" y="1752600"/>
              <a:ext cx="1513327" cy="1513327"/>
            </a:xfrm>
            <a:prstGeom prst="rect">
              <a:avLst/>
            </a:prstGeom>
          </p:spPr>
        </p:pic>
        <p:pic>
          <p:nvPicPr>
            <p:cNvPr id="23" name="Picture 22" descr="iphone_home.gif"/>
            <p:cNvPicPr>
              <a:picLocks noChangeAspect="1"/>
            </p:cNvPicPr>
            <p:nvPr/>
          </p:nvPicPr>
          <p:blipFill>
            <a:blip r:embed="rId5"/>
            <a:stretch>
              <a:fillRect/>
            </a:stretch>
          </p:blipFill>
          <p:spPr>
            <a:xfrm>
              <a:off x="931382" y="2043511"/>
              <a:ext cx="516418" cy="852089"/>
            </a:xfrm>
            <a:prstGeom prst="rect">
              <a:avLst/>
            </a:prstGeom>
          </p:spPr>
        </p:pic>
        <p:cxnSp>
          <p:nvCxnSpPr>
            <p:cNvPr id="24" name="Straight Arrow Connector 23"/>
            <p:cNvCxnSpPr/>
            <p:nvPr/>
          </p:nvCxnSpPr>
          <p:spPr>
            <a:xfrm>
              <a:off x="1565399" y="2234843"/>
              <a:ext cx="1787401" cy="0"/>
            </a:xfrm>
            <a:prstGeom prst="straightConnector1">
              <a:avLst/>
            </a:prstGeom>
            <a:ln w="38100">
              <a:solidFill>
                <a:srgbClr val="000000"/>
              </a:solidFill>
              <a:headEnd type="arrow"/>
              <a:tailEnd type="none"/>
            </a:ln>
            <a:effectLst/>
          </p:spPr>
          <p:style>
            <a:lnRef idx="2">
              <a:schemeClr val="dk1"/>
            </a:lnRef>
            <a:fillRef idx="0">
              <a:schemeClr val="dk1"/>
            </a:fillRef>
            <a:effectRef idx="1">
              <a:schemeClr val="dk1"/>
            </a:effectRef>
            <a:fontRef idx="minor">
              <a:schemeClr val="tx1"/>
            </a:fontRef>
          </p:style>
        </p:cxnSp>
        <p:sp>
          <p:nvSpPr>
            <p:cNvPr id="25" name="Freeform 24"/>
            <p:cNvSpPr/>
            <p:nvPr/>
          </p:nvSpPr>
          <p:spPr>
            <a:xfrm>
              <a:off x="4309497" y="2564584"/>
              <a:ext cx="1486471" cy="1702616"/>
            </a:xfrm>
            <a:custGeom>
              <a:avLst/>
              <a:gdLst>
                <a:gd name="connsiteX0" fmla="*/ 0 w 1307705"/>
                <a:gd name="connsiteY0" fmla="*/ 0 h 1738595"/>
                <a:gd name="connsiteX1" fmla="*/ 1088661 w 1307705"/>
                <a:gd name="connsiteY1" fmla="*/ 529138 h 1738595"/>
                <a:gd name="connsiteX2" fmla="*/ 1254985 w 1307705"/>
                <a:gd name="connsiteY2" fmla="*/ 1300167 h 1738595"/>
                <a:gd name="connsiteX3" fmla="*/ 423368 w 1307705"/>
                <a:gd name="connsiteY3" fmla="*/ 1738595 h 1738595"/>
              </a:gdLst>
              <a:ahLst/>
              <a:cxnLst>
                <a:cxn ang="0">
                  <a:pos x="connsiteX0" y="connsiteY0"/>
                </a:cxn>
                <a:cxn ang="0">
                  <a:pos x="connsiteX1" y="connsiteY1"/>
                </a:cxn>
                <a:cxn ang="0">
                  <a:pos x="connsiteX2" y="connsiteY2"/>
                </a:cxn>
                <a:cxn ang="0">
                  <a:pos x="connsiteX3" y="connsiteY3"/>
                </a:cxn>
              </a:cxnLst>
              <a:rect l="l" t="t" r="r" b="b"/>
              <a:pathLst>
                <a:path w="1307705" h="1738595">
                  <a:moveTo>
                    <a:pt x="0" y="0"/>
                  </a:moveTo>
                  <a:cubicBezTo>
                    <a:pt x="439748" y="156222"/>
                    <a:pt x="879497" y="312444"/>
                    <a:pt x="1088661" y="529138"/>
                  </a:cubicBezTo>
                  <a:cubicBezTo>
                    <a:pt x="1297825" y="745832"/>
                    <a:pt x="1365867" y="1098591"/>
                    <a:pt x="1254985" y="1300167"/>
                  </a:cubicBezTo>
                  <a:cubicBezTo>
                    <a:pt x="1144103" y="1501743"/>
                    <a:pt x="423368" y="1738595"/>
                    <a:pt x="423368" y="1738595"/>
                  </a:cubicBezTo>
                </a:path>
              </a:pathLst>
            </a:custGeom>
            <a:ln w="6350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7" name="Straight Arrow Connector 26"/>
            <p:cNvCxnSpPr/>
            <p:nvPr/>
          </p:nvCxnSpPr>
          <p:spPr>
            <a:xfrm>
              <a:off x="1565399" y="2286001"/>
              <a:ext cx="2320801" cy="1676398"/>
            </a:xfrm>
            <a:prstGeom prst="straightConnector1">
              <a:avLst/>
            </a:prstGeom>
            <a:ln w="63500">
              <a:solidFill>
                <a:srgbClr val="FF0000"/>
              </a:solidFill>
              <a:prstDash val="solid"/>
              <a:headEnd type="arrow"/>
              <a:tailEnd type="none"/>
            </a:ln>
            <a:effectLst/>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5400000" flipH="1" flipV="1">
              <a:off x="2082469" y="2692070"/>
              <a:ext cx="1676398" cy="864262"/>
            </a:xfrm>
            <a:prstGeom prst="straightConnector1">
              <a:avLst/>
            </a:prstGeom>
            <a:ln w="63500">
              <a:solidFill>
                <a:srgbClr val="FF0000"/>
              </a:solidFill>
              <a:prstDash val="solid"/>
              <a:headEnd type="arrow"/>
              <a:tailEnd type="none"/>
            </a:ln>
            <a:effectLst/>
          </p:spPr>
          <p:style>
            <a:lnRef idx="2">
              <a:schemeClr val="dk1"/>
            </a:lnRef>
            <a:fillRef idx="0">
              <a:schemeClr val="dk1"/>
            </a:fillRef>
            <a:effectRef idx="1">
              <a:schemeClr val="dk1"/>
            </a:effectRef>
            <a:fontRef idx="minor">
              <a:schemeClr val="tx1"/>
            </a:fontRef>
          </p:style>
        </p:cxnSp>
        <p:pic>
          <p:nvPicPr>
            <p:cNvPr id="29" name="Picture 28" descr="iphone_34.jpg"/>
            <p:cNvPicPr>
              <a:picLocks noChangeAspect="1"/>
            </p:cNvPicPr>
            <p:nvPr/>
          </p:nvPicPr>
          <p:blipFill>
            <a:blip r:embed="rId6"/>
            <a:stretch>
              <a:fillRect/>
            </a:stretch>
          </p:blipFill>
          <p:spPr>
            <a:xfrm>
              <a:off x="2076312" y="3681071"/>
              <a:ext cx="412226" cy="824452"/>
            </a:xfrm>
            <a:prstGeom prst="rect">
              <a:avLst/>
            </a:prstGeom>
          </p:spPr>
        </p:pic>
        <p:cxnSp>
          <p:nvCxnSpPr>
            <p:cNvPr id="30" name="Straight Arrow Connector 29"/>
            <p:cNvCxnSpPr/>
            <p:nvPr/>
          </p:nvCxnSpPr>
          <p:spPr>
            <a:xfrm>
              <a:off x="2488538" y="4087462"/>
              <a:ext cx="1397662" cy="0"/>
            </a:xfrm>
            <a:prstGeom prst="straightConnector1">
              <a:avLst/>
            </a:prstGeom>
            <a:ln w="38100">
              <a:solidFill>
                <a:srgbClr val="000000"/>
              </a:solidFill>
              <a:headEnd type="arrow"/>
              <a:tailEnd type="none"/>
            </a:ln>
            <a:effectLst/>
          </p:spPr>
          <p:style>
            <a:lnRef idx="2">
              <a:schemeClr val="dk1"/>
            </a:lnRef>
            <a:fillRef idx="0">
              <a:schemeClr val="dk1"/>
            </a:fillRef>
            <a:effectRef idx="1">
              <a:schemeClr val="dk1"/>
            </a:effectRef>
            <a:fontRef idx="minor">
              <a:schemeClr val="tx1"/>
            </a:fontRef>
          </p:style>
        </p:cxnSp>
      </p:grpSp>
      <p:grpSp>
        <p:nvGrpSpPr>
          <p:cNvPr id="41" name="Group 40"/>
          <p:cNvGrpSpPr>
            <a:grpSpLocks noChangeAspect="1"/>
          </p:cNvGrpSpPr>
          <p:nvPr/>
        </p:nvGrpSpPr>
        <p:grpSpPr>
          <a:xfrm>
            <a:off x="280283" y="4084002"/>
            <a:ext cx="3099816" cy="1969338"/>
            <a:chOff x="931382" y="1752600"/>
            <a:chExt cx="4864586" cy="3037327"/>
          </a:xfrm>
        </p:grpSpPr>
        <p:pic>
          <p:nvPicPr>
            <p:cNvPr id="42" name="Picture 41"/>
            <p:cNvPicPr>
              <a:picLocks noChangeAspect="1"/>
            </p:cNvPicPr>
            <p:nvPr/>
          </p:nvPicPr>
          <p:blipFill>
            <a:blip r:embed="rId4"/>
            <a:stretch>
              <a:fillRect/>
            </a:stretch>
          </p:blipFill>
          <p:spPr>
            <a:xfrm>
              <a:off x="3676035" y="3276600"/>
              <a:ext cx="1513327" cy="1513327"/>
            </a:xfrm>
            <a:prstGeom prst="rect">
              <a:avLst/>
            </a:prstGeom>
          </p:spPr>
        </p:pic>
        <p:pic>
          <p:nvPicPr>
            <p:cNvPr id="43" name="Picture 42"/>
            <p:cNvPicPr>
              <a:picLocks noChangeAspect="1"/>
            </p:cNvPicPr>
            <p:nvPr/>
          </p:nvPicPr>
          <p:blipFill>
            <a:blip r:embed="rId4"/>
            <a:stretch>
              <a:fillRect/>
            </a:stretch>
          </p:blipFill>
          <p:spPr>
            <a:xfrm>
              <a:off x="3134873" y="1752600"/>
              <a:ext cx="1513327" cy="1513327"/>
            </a:xfrm>
            <a:prstGeom prst="rect">
              <a:avLst/>
            </a:prstGeom>
          </p:spPr>
        </p:pic>
        <p:pic>
          <p:nvPicPr>
            <p:cNvPr id="44" name="Picture 43" descr="iphone_home.gif"/>
            <p:cNvPicPr>
              <a:picLocks noChangeAspect="1"/>
            </p:cNvPicPr>
            <p:nvPr/>
          </p:nvPicPr>
          <p:blipFill>
            <a:blip r:embed="rId5"/>
            <a:stretch>
              <a:fillRect/>
            </a:stretch>
          </p:blipFill>
          <p:spPr>
            <a:xfrm>
              <a:off x="931382" y="2043511"/>
              <a:ext cx="516418" cy="852089"/>
            </a:xfrm>
            <a:prstGeom prst="rect">
              <a:avLst/>
            </a:prstGeom>
          </p:spPr>
        </p:pic>
        <p:cxnSp>
          <p:nvCxnSpPr>
            <p:cNvPr id="45" name="Straight Arrow Connector 44"/>
            <p:cNvCxnSpPr/>
            <p:nvPr/>
          </p:nvCxnSpPr>
          <p:spPr>
            <a:xfrm>
              <a:off x="1565399" y="2234843"/>
              <a:ext cx="1787401" cy="0"/>
            </a:xfrm>
            <a:prstGeom prst="straightConnector1">
              <a:avLst/>
            </a:prstGeom>
            <a:ln w="38100">
              <a:solidFill>
                <a:srgbClr val="000000"/>
              </a:solidFill>
              <a:headEnd type="none"/>
              <a:tailEnd type="arrow"/>
            </a:ln>
            <a:effectLst/>
          </p:spPr>
          <p:style>
            <a:lnRef idx="2">
              <a:schemeClr val="dk1"/>
            </a:lnRef>
            <a:fillRef idx="0">
              <a:schemeClr val="dk1"/>
            </a:fillRef>
            <a:effectRef idx="1">
              <a:schemeClr val="dk1"/>
            </a:effectRef>
            <a:fontRef idx="minor">
              <a:schemeClr val="tx1"/>
            </a:fontRef>
          </p:style>
        </p:cxnSp>
        <p:sp>
          <p:nvSpPr>
            <p:cNvPr id="46" name="Freeform 45"/>
            <p:cNvSpPr/>
            <p:nvPr/>
          </p:nvSpPr>
          <p:spPr>
            <a:xfrm>
              <a:off x="4309497" y="2564584"/>
              <a:ext cx="1486471" cy="1702616"/>
            </a:xfrm>
            <a:custGeom>
              <a:avLst/>
              <a:gdLst>
                <a:gd name="connsiteX0" fmla="*/ 0 w 1307705"/>
                <a:gd name="connsiteY0" fmla="*/ 0 h 1738595"/>
                <a:gd name="connsiteX1" fmla="*/ 1088661 w 1307705"/>
                <a:gd name="connsiteY1" fmla="*/ 529138 h 1738595"/>
                <a:gd name="connsiteX2" fmla="*/ 1254985 w 1307705"/>
                <a:gd name="connsiteY2" fmla="*/ 1300167 h 1738595"/>
                <a:gd name="connsiteX3" fmla="*/ 423368 w 1307705"/>
                <a:gd name="connsiteY3" fmla="*/ 1738595 h 1738595"/>
              </a:gdLst>
              <a:ahLst/>
              <a:cxnLst>
                <a:cxn ang="0">
                  <a:pos x="connsiteX0" y="connsiteY0"/>
                </a:cxn>
                <a:cxn ang="0">
                  <a:pos x="connsiteX1" y="connsiteY1"/>
                </a:cxn>
                <a:cxn ang="0">
                  <a:pos x="connsiteX2" y="connsiteY2"/>
                </a:cxn>
                <a:cxn ang="0">
                  <a:pos x="connsiteX3" y="connsiteY3"/>
                </a:cxn>
              </a:cxnLst>
              <a:rect l="l" t="t" r="r" b="b"/>
              <a:pathLst>
                <a:path w="1307705" h="1738595">
                  <a:moveTo>
                    <a:pt x="0" y="0"/>
                  </a:moveTo>
                  <a:cubicBezTo>
                    <a:pt x="439748" y="156222"/>
                    <a:pt x="879497" y="312444"/>
                    <a:pt x="1088661" y="529138"/>
                  </a:cubicBezTo>
                  <a:cubicBezTo>
                    <a:pt x="1297825" y="745832"/>
                    <a:pt x="1365867" y="1098591"/>
                    <a:pt x="1254985" y="1300167"/>
                  </a:cubicBezTo>
                  <a:cubicBezTo>
                    <a:pt x="1144103" y="1501743"/>
                    <a:pt x="423368" y="1738595"/>
                    <a:pt x="423368" y="1738595"/>
                  </a:cubicBezTo>
                </a:path>
              </a:pathLst>
            </a:custGeom>
            <a:ln w="6350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7" name="Straight Arrow Connector 46"/>
            <p:cNvCxnSpPr/>
            <p:nvPr/>
          </p:nvCxnSpPr>
          <p:spPr>
            <a:xfrm>
              <a:off x="1565400" y="2286002"/>
              <a:ext cx="2320801" cy="1676399"/>
            </a:xfrm>
            <a:prstGeom prst="straightConnector1">
              <a:avLst/>
            </a:prstGeom>
            <a:ln w="63500">
              <a:solidFill>
                <a:srgbClr val="FF0000"/>
              </a:solidFill>
              <a:prstDash val="solid"/>
              <a:headEnd type="none"/>
              <a:tailEnd type="arrow"/>
            </a:ln>
            <a:effectLst/>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rot="5400000" flipH="1" flipV="1">
              <a:off x="2082469" y="2692070"/>
              <a:ext cx="1676398" cy="864262"/>
            </a:xfrm>
            <a:prstGeom prst="straightConnector1">
              <a:avLst/>
            </a:prstGeom>
            <a:ln w="63500">
              <a:solidFill>
                <a:srgbClr val="FF0000"/>
              </a:solidFill>
              <a:prstDash val="solid"/>
              <a:headEnd type="none"/>
              <a:tailEnd type="arrow"/>
            </a:ln>
            <a:effectLst/>
          </p:spPr>
          <p:style>
            <a:lnRef idx="2">
              <a:schemeClr val="dk1"/>
            </a:lnRef>
            <a:fillRef idx="0">
              <a:schemeClr val="dk1"/>
            </a:fillRef>
            <a:effectRef idx="1">
              <a:schemeClr val="dk1"/>
            </a:effectRef>
            <a:fontRef idx="minor">
              <a:schemeClr val="tx1"/>
            </a:fontRef>
          </p:style>
        </p:cxnSp>
        <p:pic>
          <p:nvPicPr>
            <p:cNvPr id="49" name="Picture 48" descr="iphone_34.jpg"/>
            <p:cNvPicPr>
              <a:picLocks noChangeAspect="1"/>
            </p:cNvPicPr>
            <p:nvPr/>
          </p:nvPicPr>
          <p:blipFill>
            <a:blip r:embed="rId6"/>
            <a:stretch>
              <a:fillRect/>
            </a:stretch>
          </p:blipFill>
          <p:spPr>
            <a:xfrm>
              <a:off x="2076312" y="3681071"/>
              <a:ext cx="412226" cy="824452"/>
            </a:xfrm>
            <a:prstGeom prst="rect">
              <a:avLst/>
            </a:prstGeom>
          </p:spPr>
        </p:pic>
        <p:cxnSp>
          <p:nvCxnSpPr>
            <p:cNvPr id="50" name="Straight Arrow Connector 49"/>
            <p:cNvCxnSpPr/>
            <p:nvPr/>
          </p:nvCxnSpPr>
          <p:spPr>
            <a:xfrm>
              <a:off x="2488538" y="4087462"/>
              <a:ext cx="1397662" cy="0"/>
            </a:xfrm>
            <a:prstGeom prst="straightConnector1">
              <a:avLst/>
            </a:prstGeom>
            <a:ln w="38100">
              <a:solidFill>
                <a:srgbClr val="000000"/>
              </a:solidFill>
              <a:headEnd type="none"/>
              <a:tailEnd type="arrow"/>
            </a:ln>
            <a:effectLst/>
          </p:spPr>
          <p:style>
            <a:lnRef idx="2">
              <a:schemeClr val="dk1"/>
            </a:lnRef>
            <a:fillRef idx="0">
              <a:schemeClr val="dk1"/>
            </a:fillRef>
            <a:effectRef idx="1">
              <a:schemeClr val="dk1"/>
            </a:effectRef>
            <a:fontRef idx="minor">
              <a:schemeClr val="tx1"/>
            </a:fontRef>
          </p:style>
        </p:cxnSp>
      </p:grpSp>
      <p:sp>
        <p:nvSpPr>
          <p:cNvPr id="18" name="Rounded Rectangle 17"/>
          <p:cNvSpPr/>
          <p:nvPr/>
        </p:nvSpPr>
        <p:spPr>
          <a:xfrm>
            <a:off x="303265" y="1090749"/>
            <a:ext cx="5185991" cy="245128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3471539" y="3996202"/>
            <a:ext cx="5185991" cy="2451281"/>
          </a:xfrm>
          <a:prstGeom prst="round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Uplink-Downlink Reciprocity</a:t>
            </a:r>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863B3B49-B5D1-7845-A704-4F63867D6133}" type="slidenum">
              <a:rPr lang="en-US" smtClean="0"/>
              <a:pPr/>
              <a:t>20</a:t>
            </a:fld>
            <a:endParaRPr lang="en-US"/>
          </a:p>
        </p:txBody>
      </p:sp>
      <p:pic>
        <p:nvPicPr>
          <p:cNvPr id="7" name="Picture 6" descr="Gaussian_DL_primary.pdf"/>
          <p:cNvPicPr>
            <a:picLocks noChangeAspect="1"/>
          </p:cNvPicPr>
          <p:nvPr/>
        </p:nvPicPr>
        <p:blipFill>
          <a:blip r:embed="rId7"/>
          <a:stretch>
            <a:fillRect/>
          </a:stretch>
        </p:blipFill>
        <p:spPr>
          <a:xfrm>
            <a:off x="395287" y="1079500"/>
            <a:ext cx="5093970" cy="2462530"/>
          </a:xfrm>
          <a:prstGeom prst="rect">
            <a:avLst/>
          </a:prstGeom>
        </p:spPr>
      </p:pic>
      <p:pic>
        <p:nvPicPr>
          <p:cNvPr id="8" name="Picture 7" descr="Gaussian_UL_dual.pdf"/>
          <p:cNvPicPr>
            <a:picLocks noChangeAspect="1"/>
          </p:cNvPicPr>
          <p:nvPr/>
        </p:nvPicPr>
        <p:blipFill>
          <a:blip r:embed="rId8"/>
          <a:stretch>
            <a:fillRect/>
          </a:stretch>
        </p:blipFill>
        <p:spPr>
          <a:xfrm>
            <a:off x="3545060" y="3996202"/>
            <a:ext cx="5093970" cy="2462530"/>
          </a:xfrm>
          <a:prstGeom prst="rect">
            <a:avLst/>
          </a:prstGeom>
        </p:spPr>
      </p:pic>
      <p:sp>
        <p:nvSpPr>
          <p:cNvPr id="15" name="TextBox 14"/>
          <p:cNvSpPr txBox="1"/>
          <p:nvPr/>
        </p:nvSpPr>
        <p:spPr>
          <a:xfrm>
            <a:off x="761918" y="1079500"/>
            <a:ext cx="2709621" cy="369332"/>
          </a:xfrm>
          <a:prstGeom prst="rect">
            <a:avLst/>
          </a:prstGeom>
          <a:noFill/>
        </p:spPr>
        <p:txBody>
          <a:bodyPr wrap="none" rtlCol="0">
            <a:spAutoFit/>
          </a:bodyPr>
          <a:lstStyle/>
          <a:p>
            <a:r>
              <a:rPr lang="en-US" dirty="0" smtClean="0"/>
              <a:t>Primary Downlink Scenario</a:t>
            </a:r>
            <a:endParaRPr lang="en-US" dirty="0"/>
          </a:p>
        </p:txBody>
      </p:sp>
      <p:sp>
        <p:nvSpPr>
          <p:cNvPr id="16" name="TextBox 15"/>
          <p:cNvSpPr txBox="1"/>
          <p:nvPr/>
        </p:nvSpPr>
        <p:spPr>
          <a:xfrm>
            <a:off x="3843579" y="3996202"/>
            <a:ext cx="2175934" cy="369332"/>
          </a:xfrm>
          <a:prstGeom prst="rect">
            <a:avLst/>
          </a:prstGeom>
          <a:noFill/>
        </p:spPr>
        <p:txBody>
          <a:bodyPr wrap="none" rtlCol="0">
            <a:spAutoFit/>
          </a:bodyPr>
          <a:lstStyle/>
          <a:p>
            <a:r>
              <a:rPr lang="en-US" dirty="0" smtClean="0"/>
              <a:t>Dual Uplink Scenario</a:t>
            </a:r>
            <a:endParaRPr lang="en-US" dirty="0"/>
          </a:p>
        </p:txBody>
      </p:sp>
      <p:sp>
        <p:nvSpPr>
          <p:cNvPr id="13" name="TextBox 12"/>
          <p:cNvSpPr txBox="1"/>
          <p:nvPr/>
        </p:nvSpPr>
        <p:spPr>
          <a:xfrm>
            <a:off x="5691380" y="2819400"/>
            <a:ext cx="2714931" cy="369332"/>
          </a:xfrm>
          <a:prstGeom prst="rect">
            <a:avLst/>
          </a:prstGeom>
          <a:noFill/>
        </p:spPr>
        <p:txBody>
          <a:bodyPr wrap="none" rtlCol="0">
            <a:spAutoFit/>
          </a:bodyPr>
          <a:lstStyle/>
          <a:p>
            <a:r>
              <a:rPr lang="en-US" b="1" i="1" dirty="0" smtClean="0"/>
              <a:t>Channel matrix </a:t>
            </a:r>
            <a:r>
              <a:rPr lang="en-US" b="1" i="1" dirty="0" err="1" smtClean="0"/>
              <a:t>Hermitian</a:t>
            </a:r>
            <a:endParaRPr lang="en-US" b="1" i="1" dirty="0"/>
          </a:p>
        </p:txBody>
      </p:sp>
      <p:sp>
        <p:nvSpPr>
          <p:cNvPr id="14" name="TextBox 13"/>
          <p:cNvSpPr txBox="1"/>
          <p:nvPr/>
        </p:nvSpPr>
        <p:spPr>
          <a:xfrm>
            <a:off x="5706607" y="3135868"/>
            <a:ext cx="2886815" cy="369332"/>
          </a:xfrm>
          <a:prstGeom prst="rect">
            <a:avLst/>
          </a:prstGeom>
          <a:noFill/>
        </p:spPr>
        <p:txBody>
          <a:bodyPr wrap="none" rtlCol="0">
            <a:spAutoFit/>
          </a:bodyPr>
          <a:lstStyle/>
          <a:p>
            <a:r>
              <a:rPr lang="en-US" b="1" i="1" dirty="0" smtClean="0">
                <a:solidFill>
                  <a:srgbClr val="000000"/>
                </a:solidFill>
              </a:rPr>
              <a:t>Swap two cooperation links</a:t>
            </a:r>
            <a:endParaRPr lang="en-US" b="1" i="1" dirty="0">
              <a:solidFill>
                <a:srgbClr val="000000"/>
              </a:solidFill>
            </a:endParaRPr>
          </a:p>
        </p:txBody>
      </p:sp>
      <p:sp>
        <p:nvSpPr>
          <p:cNvPr id="17" name="TextBox 16"/>
          <p:cNvSpPr txBox="1"/>
          <p:nvPr/>
        </p:nvSpPr>
        <p:spPr>
          <a:xfrm>
            <a:off x="1104107" y="3505200"/>
            <a:ext cx="7392105" cy="584776"/>
          </a:xfrm>
          <a:prstGeom prst="rect">
            <a:avLst/>
          </a:prstGeom>
          <a:solidFill>
            <a:srgbClr val="FFFF00"/>
          </a:solidFill>
          <a:effectLst>
            <a:outerShdw blurRad="50800" dist="38100" dir="2700000" algn="tl" rotWithShape="0">
              <a:srgbClr val="000000">
                <a:alpha val="43000"/>
              </a:srgbClr>
            </a:outerShdw>
          </a:effectLst>
        </p:spPr>
        <p:txBody>
          <a:bodyPr wrap="none" rtlCol="0" anchor="ctr">
            <a:spAutoFit/>
          </a:bodyPr>
          <a:lstStyle/>
          <a:p>
            <a:pPr algn="ctr"/>
            <a:r>
              <a:rPr lang="en-US" sz="3200" i="1" dirty="0" smtClean="0"/>
              <a:t>Capacity regions are within a bounded gap</a:t>
            </a:r>
          </a:p>
        </p:txBody>
      </p:sp>
    </p:spTree>
    <p:custDataLst>
      <p:tags r:id="rId1"/>
    </p:custDataLst>
    <p:extLst>
      <p:ext uri="{BB962C8B-B14F-4D97-AF65-F5344CB8AC3E}">
        <p14:creationId xmlns:p14="http://schemas.microsoft.com/office/powerpoint/2010/main" xmlns="" val="4110913122"/>
      </p:ext>
    </p:extLst>
  </p:cSld>
  <p:clrMapOvr>
    <a:masterClrMapping/>
  </p:clrMapOvr>
  <p:transition advTm="937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p:bldP spid="13" grpId="0"/>
      <p:bldP spid="14"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984565" y="1064097"/>
            <a:ext cx="6692161" cy="2217405"/>
          </a:xfrm>
          <a:prstGeom prst="roundRect">
            <a:avLst>
              <a:gd name="adj" fmla="val 50000"/>
            </a:avLst>
          </a:prstGeom>
          <a:solidFill>
            <a:srgbClr val="00FFFF"/>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Reflections</a:t>
            </a:r>
            <a:endParaRPr lang="en-US" dirty="0"/>
          </a:p>
        </p:txBody>
      </p:sp>
      <p:sp>
        <p:nvSpPr>
          <p:cNvPr id="39" name="Content Placeholder 38"/>
          <p:cNvSpPr>
            <a:spLocks noGrp="1"/>
          </p:cNvSpPr>
          <p:nvPr>
            <p:ph idx="1"/>
          </p:nvPr>
        </p:nvSpPr>
        <p:spPr>
          <a:xfrm>
            <a:off x="457200" y="3281502"/>
            <a:ext cx="8229600" cy="3074848"/>
          </a:xfrm>
        </p:spPr>
        <p:txBody>
          <a:bodyPr>
            <a:normAutofit fontScale="92500" lnSpcReduction="10000"/>
          </a:bodyPr>
          <a:lstStyle/>
          <a:p>
            <a:r>
              <a:rPr lang="en-US" dirty="0" smtClean="0"/>
              <a:t>Just two special cases!</a:t>
            </a:r>
          </a:p>
          <a:p>
            <a:pPr lvl="1"/>
            <a:r>
              <a:rPr lang="en-US" dirty="0" smtClean="0"/>
              <a:t>Techniques in the proofs are tailored for specific problems</a:t>
            </a:r>
          </a:p>
          <a:p>
            <a:r>
              <a:rPr lang="en-US" dirty="0" smtClean="0"/>
              <a:t>Single-flow problem:</a:t>
            </a:r>
          </a:p>
          <a:p>
            <a:pPr lvl="1"/>
            <a:r>
              <a:rPr lang="en-US" dirty="0" smtClean="0"/>
              <a:t>Solved in the linear deterministic scenario, for arbitrary network topology </a:t>
            </a:r>
            <a:r>
              <a:rPr lang="en-US" sz="2400" dirty="0" smtClean="0"/>
              <a:t>[</a:t>
            </a:r>
            <a:r>
              <a:rPr lang="en-US" sz="2400" dirty="0" err="1" smtClean="0"/>
              <a:t>Avestimehr</a:t>
            </a:r>
            <a:r>
              <a:rPr lang="en-US" sz="2400" dirty="0" smtClean="0"/>
              <a:t> </a:t>
            </a:r>
            <a:r>
              <a:rPr lang="en-US" sz="2400" i="1" dirty="0" smtClean="0"/>
              <a:t>et.al.</a:t>
            </a:r>
            <a:r>
              <a:rPr lang="en-US" sz="2400" dirty="0" smtClean="0"/>
              <a:t>’07]</a:t>
            </a:r>
          </a:p>
          <a:p>
            <a:pPr lvl="1" algn="ctr">
              <a:buNone/>
            </a:pPr>
            <a:r>
              <a:rPr lang="en-US" i="1" dirty="0" smtClean="0"/>
              <a:t>Max Flow </a:t>
            </a:r>
            <a:r>
              <a:rPr lang="en-US" dirty="0" smtClean="0"/>
              <a:t>= </a:t>
            </a:r>
            <a:r>
              <a:rPr lang="en-US" i="1" dirty="0" smtClean="0"/>
              <a:t>Min Cut</a:t>
            </a:r>
            <a:endParaRPr lang="en-US" sz="2400" i="1" dirty="0" smtClean="0"/>
          </a:p>
          <a:p>
            <a:r>
              <a:rPr lang="en-US" sz="2800" dirty="0" smtClean="0"/>
              <a:t>Is there</a:t>
            </a:r>
            <a:r>
              <a:rPr lang="en-US" dirty="0" smtClean="0"/>
              <a:t> a common principle/approach to solve a richer set of problems?</a:t>
            </a:r>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863B3B49-B5D1-7845-A704-4F63867D6133}" type="slidenum">
              <a:rPr lang="en-US" smtClean="0"/>
              <a:pPr/>
              <a:t>21</a:t>
            </a:fld>
            <a:endParaRPr lang="en-US"/>
          </a:p>
        </p:txBody>
      </p:sp>
      <p:sp>
        <p:nvSpPr>
          <p:cNvPr id="21" name="Oval 20"/>
          <p:cNvSpPr/>
          <p:nvPr/>
        </p:nvSpPr>
        <p:spPr>
          <a:xfrm>
            <a:off x="4108759" y="1887988"/>
            <a:ext cx="2286000" cy="132608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IC with Rx Coop</a:t>
            </a:r>
          </a:p>
          <a:p>
            <a:pPr algn="ctr"/>
            <a:r>
              <a:rPr lang="en-US" dirty="0" smtClean="0"/>
              <a:t>[W &amp; Tse’09]</a:t>
            </a:r>
          </a:p>
        </p:txBody>
      </p:sp>
      <p:sp>
        <p:nvSpPr>
          <p:cNvPr id="12" name="Oval 11"/>
          <p:cNvSpPr/>
          <p:nvPr/>
        </p:nvSpPr>
        <p:spPr>
          <a:xfrm>
            <a:off x="2170337" y="1887988"/>
            <a:ext cx="2286000" cy="1326086"/>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IC with </a:t>
            </a:r>
            <a:r>
              <a:rPr lang="en-US" sz="2400" dirty="0" err="1" smtClean="0"/>
              <a:t>Tx</a:t>
            </a:r>
            <a:r>
              <a:rPr lang="en-US" sz="2400" dirty="0" smtClean="0"/>
              <a:t> Coop</a:t>
            </a:r>
          </a:p>
          <a:p>
            <a:pPr algn="ctr"/>
            <a:r>
              <a:rPr lang="en-US" dirty="0" smtClean="0"/>
              <a:t>[W &amp; Tse’10]</a:t>
            </a:r>
            <a:endParaRPr lang="en-US" dirty="0"/>
          </a:p>
        </p:txBody>
      </p:sp>
      <p:sp>
        <p:nvSpPr>
          <p:cNvPr id="19" name="TextBox 18"/>
          <p:cNvSpPr txBox="1"/>
          <p:nvPr/>
        </p:nvSpPr>
        <p:spPr>
          <a:xfrm>
            <a:off x="1473502" y="1214735"/>
            <a:ext cx="5660870" cy="461665"/>
          </a:xfrm>
          <a:prstGeom prst="rect">
            <a:avLst/>
          </a:prstGeom>
          <a:noFill/>
        </p:spPr>
        <p:txBody>
          <a:bodyPr wrap="square" rtlCol="0">
            <a:spAutoFit/>
          </a:bodyPr>
          <a:lstStyle/>
          <a:p>
            <a:pPr algn="ctr"/>
            <a:r>
              <a:rPr lang="en-US" sz="2400" b="1" dirty="0" smtClean="0"/>
              <a:t>Multiple Information Flows over Networks</a:t>
            </a:r>
            <a:endParaRPr lang="en-US" sz="2400" b="1" dirty="0"/>
          </a:p>
        </p:txBody>
      </p:sp>
      <p:sp>
        <p:nvSpPr>
          <p:cNvPr id="29" name="Oval 28"/>
          <p:cNvSpPr>
            <a:spLocks noChangeAspect="1"/>
          </p:cNvSpPr>
          <p:nvPr/>
        </p:nvSpPr>
        <p:spPr>
          <a:xfrm>
            <a:off x="4227737" y="2483603"/>
            <a:ext cx="228600" cy="132609"/>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4075337" y="2483603"/>
            <a:ext cx="228600" cy="132609"/>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a:spLocks/>
          </p:cNvSpPr>
          <p:nvPr/>
        </p:nvSpPr>
        <p:spPr>
          <a:xfrm>
            <a:off x="1726359" y="2002288"/>
            <a:ext cx="228600" cy="2286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a:spLocks/>
          </p:cNvSpPr>
          <p:nvPr/>
        </p:nvSpPr>
        <p:spPr>
          <a:xfrm>
            <a:off x="6705600" y="1887988"/>
            <a:ext cx="228600" cy="2286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a:spLocks/>
          </p:cNvSpPr>
          <p:nvPr/>
        </p:nvSpPr>
        <p:spPr>
          <a:xfrm>
            <a:off x="6591300" y="2616212"/>
            <a:ext cx="228600" cy="2286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xmlns="" val="1017422391"/>
      </p:ext>
    </p:extLst>
  </p:cSld>
  <p:clrMapOvr>
    <a:masterClrMapping/>
  </p:clrMapOvr>
  <p:transition advTm="1296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0"/>
                            </p:stCondLst>
                            <p:childTnLst>
                              <p:par>
                                <p:cTn id="18" presetID="10" presetClass="exit" presetSubtype="0" fill="hold" grpId="1" nodeType="after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9">
                                            <p:txEl>
                                              <p:pRg st="3" end="3"/>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9" grpId="0" build="p"/>
      <p:bldP spid="21" grpId="0" animBg="1"/>
      <p:bldP spid="21" grpId="1" animBg="1"/>
      <p:bldP spid="12" grpId="0" animBg="1"/>
      <p:bldP spid="12" grpId="1" animBg="1"/>
      <p:bldP spid="19" grpId="0"/>
      <p:bldP spid="29" grpId="0" animBg="1"/>
      <p:bldP spid="28" grpId="0" animBg="1"/>
      <p:bldP spid="40" grpId="0" animBg="1"/>
      <p:bldP spid="41"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641600" y="1148080"/>
            <a:ext cx="3606800" cy="2052320"/>
          </a:xfrm>
          <a:prstGeom prst="rect">
            <a:avLst/>
          </a:prstGeom>
        </p:spPr>
      </p:pic>
      <p:sp>
        <p:nvSpPr>
          <p:cNvPr id="2" name="Title 1"/>
          <p:cNvSpPr>
            <a:spLocks noGrp="1"/>
          </p:cNvSpPr>
          <p:nvPr>
            <p:ph type="title"/>
          </p:nvPr>
        </p:nvSpPr>
        <p:spPr/>
        <p:txBody>
          <a:bodyPr>
            <a:normAutofit/>
          </a:bodyPr>
          <a:lstStyle/>
          <a:p>
            <a:r>
              <a:rPr lang="en-US" dirty="0" smtClean="0"/>
              <a:t>Multiple-Unicast Wireless Network</a:t>
            </a:r>
            <a:endParaRPr lang="en-US" dirty="0"/>
          </a:p>
        </p:txBody>
      </p:sp>
      <p:sp>
        <p:nvSpPr>
          <p:cNvPr id="15" name="Content Placeholder 14"/>
          <p:cNvSpPr>
            <a:spLocks noGrp="1"/>
          </p:cNvSpPr>
          <p:nvPr>
            <p:ph idx="1"/>
          </p:nvPr>
        </p:nvSpPr>
        <p:spPr>
          <a:xfrm>
            <a:off x="457200" y="3200400"/>
            <a:ext cx="8229600" cy="3124200"/>
          </a:xfrm>
        </p:spPr>
        <p:txBody>
          <a:bodyPr>
            <a:normAutofit/>
          </a:bodyPr>
          <a:lstStyle/>
          <a:p>
            <a:r>
              <a:rPr lang="en-US" i="1" dirty="0" smtClean="0"/>
              <a:t>K</a:t>
            </a:r>
            <a:r>
              <a:rPr lang="en-US" dirty="0" smtClean="0"/>
              <a:t>=1, </a:t>
            </a:r>
            <a:r>
              <a:rPr lang="en-US" dirty="0" smtClean="0">
                <a:solidFill>
                  <a:srgbClr val="0000FF"/>
                </a:solidFill>
              </a:rPr>
              <a:t>single</a:t>
            </a:r>
            <a:r>
              <a:rPr lang="en-US" dirty="0" smtClean="0"/>
              <a:t> unicast </a:t>
            </a:r>
            <a:r>
              <a:rPr lang="en-US" sz="1600" dirty="0" smtClean="0"/>
              <a:t>[</a:t>
            </a:r>
            <a:r>
              <a:rPr lang="en-US" sz="1600" dirty="0" err="1" smtClean="0"/>
              <a:t>Avestimehr</a:t>
            </a:r>
            <a:r>
              <a:rPr lang="en-US" sz="1600" dirty="0" smtClean="0"/>
              <a:t> </a:t>
            </a:r>
            <a:r>
              <a:rPr lang="en-US" sz="1600" i="1" dirty="0" smtClean="0"/>
              <a:t>et al.</a:t>
            </a:r>
            <a:r>
              <a:rPr lang="en-US" sz="1600" dirty="0" smtClean="0"/>
              <a:t>‘07]</a:t>
            </a:r>
          </a:p>
          <a:p>
            <a:pPr lvl="1"/>
            <a:r>
              <a:rPr lang="en-US" b="1" dirty="0" smtClean="0"/>
              <a:t>Max-Flow = Min-Cut </a:t>
            </a:r>
            <a:endParaRPr lang="en-US" dirty="0" smtClean="0"/>
          </a:p>
          <a:p>
            <a:pPr lvl="1"/>
            <a:r>
              <a:rPr lang="en-US" dirty="0" smtClean="0"/>
              <a:t>Random linear coding achieves min-cut</a:t>
            </a:r>
          </a:p>
          <a:p>
            <a:pPr lvl="1"/>
            <a:endParaRPr lang="en-US" dirty="0" smtClean="0">
              <a:solidFill>
                <a:srgbClr val="000000"/>
              </a:solidFill>
            </a:endParaRPr>
          </a:p>
          <a:p>
            <a:r>
              <a:rPr lang="en-US" dirty="0" smtClean="0">
                <a:solidFill>
                  <a:srgbClr val="000000"/>
                </a:solidFill>
              </a:rPr>
              <a:t>Insights from </a:t>
            </a:r>
            <a:r>
              <a:rPr lang="en-US" i="1" dirty="0" smtClean="0">
                <a:solidFill>
                  <a:srgbClr val="000000"/>
                </a:solidFill>
              </a:rPr>
              <a:t>network coding </a:t>
            </a:r>
            <a:r>
              <a:rPr lang="en-US" dirty="0" smtClean="0">
                <a:solidFill>
                  <a:srgbClr val="000000"/>
                </a:solidFill>
              </a:rPr>
              <a:t>in </a:t>
            </a:r>
            <a:r>
              <a:rPr lang="en-US" dirty="0" smtClean="0">
                <a:solidFill>
                  <a:srgbClr val="0000FF"/>
                </a:solidFill>
              </a:rPr>
              <a:t>wired</a:t>
            </a:r>
            <a:r>
              <a:rPr lang="en-US" dirty="0" smtClean="0">
                <a:solidFill>
                  <a:srgbClr val="000000"/>
                </a:solidFill>
              </a:rPr>
              <a:t> networks</a:t>
            </a:r>
          </a:p>
          <a:p>
            <a:r>
              <a:rPr lang="en-US" dirty="0" smtClean="0">
                <a:solidFill>
                  <a:srgbClr val="000000"/>
                </a:solidFill>
              </a:rPr>
              <a:t>Extends </a:t>
            </a:r>
            <a:r>
              <a:rPr lang="en-US" dirty="0">
                <a:solidFill>
                  <a:srgbClr val="000000"/>
                </a:solidFill>
              </a:rPr>
              <a:t>to single </a:t>
            </a:r>
            <a:r>
              <a:rPr lang="en-US" dirty="0" smtClean="0">
                <a:solidFill>
                  <a:srgbClr val="000000"/>
                </a:solidFill>
              </a:rPr>
              <a:t>multicast</a:t>
            </a:r>
            <a:endParaRPr lang="en-US" dirty="0">
              <a:solidFill>
                <a:srgbClr val="000000"/>
              </a:solidFill>
            </a:endParaRPr>
          </a:p>
        </p:txBody>
      </p:sp>
      <p:sp>
        <p:nvSpPr>
          <p:cNvPr id="3" name="Date Placeholder 2"/>
          <p:cNvSpPr>
            <a:spLocks noGrp="1"/>
          </p:cNvSpPr>
          <p:nvPr>
            <p:ph type="dt" sz="half" idx="10"/>
          </p:nvPr>
        </p:nvSpPr>
        <p:spPr/>
        <p:txBody>
          <a:bodyPr/>
          <a:lstStyle/>
          <a:p>
            <a:r>
              <a:rPr lang="en-US" smtClean="0"/>
              <a:t>05/14/12</a:t>
            </a:r>
            <a:endParaRPr lang="en-US"/>
          </a:p>
        </p:txBody>
      </p:sp>
      <p:sp>
        <p:nvSpPr>
          <p:cNvPr id="4" name="Footer Placeholder 3"/>
          <p:cNvSpPr>
            <a:spLocks noGrp="1"/>
          </p:cNvSpPr>
          <p:nvPr>
            <p:ph type="ftr" sz="quarter" idx="11"/>
          </p:nvPr>
        </p:nvSpPr>
        <p:spPr/>
        <p:txBody>
          <a:bodyPr/>
          <a:lstStyle/>
          <a:p>
            <a:r>
              <a:rPr lang="en-US" smtClean="0"/>
              <a:t>Wang, IE/INC Seminar, CUHK</a:t>
            </a:r>
            <a:endParaRPr lang="en-US"/>
          </a:p>
        </p:txBody>
      </p:sp>
      <p:sp>
        <p:nvSpPr>
          <p:cNvPr id="5" name="Slide Number Placeholder 4"/>
          <p:cNvSpPr>
            <a:spLocks noGrp="1"/>
          </p:cNvSpPr>
          <p:nvPr>
            <p:ph type="sldNum" sz="quarter" idx="12"/>
          </p:nvPr>
        </p:nvSpPr>
        <p:spPr/>
        <p:txBody>
          <a:bodyPr/>
          <a:lstStyle/>
          <a:p>
            <a:fld id="{96CDC0D9-0CA3-804C-9128-A00EFB483DE0}" type="slidenum">
              <a:rPr lang="en-US" smtClean="0"/>
              <a:pPr/>
              <a:t>22</a:t>
            </a:fld>
            <a:endParaRPr lang="en-US"/>
          </a:p>
        </p:txBody>
      </p:sp>
      <p:pic>
        <p:nvPicPr>
          <p:cNvPr id="23" name="Picture 22" descr="latex-image-1.pdf"/>
          <p:cNvPicPr>
            <a:picLocks noChangeAspect="1"/>
          </p:cNvPicPr>
          <p:nvPr/>
        </p:nvPicPr>
        <p:blipFill>
          <a:blip r:embed="rId5"/>
          <a:stretch>
            <a:fillRect/>
          </a:stretch>
        </p:blipFill>
        <p:spPr>
          <a:xfrm>
            <a:off x="1905000" y="1334888"/>
            <a:ext cx="233680" cy="162560"/>
          </a:xfrm>
          <a:prstGeom prst="rect">
            <a:avLst/>
          </a:prstGeom>
        </p:spPr>
      </p:pic>
      <p:pic>
        <p:nvPicPr>
          <p:cNvPr id="27" name="Picture 26" descr="latex-image-1.pdf"/>
          <p:cNvPicPr>
            <a:picLocks noChangeAspect="1"/>
          </p:cNvPicPr>
          <p:nvPr/>
        </p:nvPicPr>
        <p:blipFill>
          <a:blip r:embed="rId6"/>
          <a:stretch>
            <a:fillRect/>
          </a:stretch>
        </p:blipFill>
        <p:spPr>
          <a:xfrm>
            <a:off x="6880581" y="1273928"/>
            <a:ext cx="233680" cy="223520"/>
          </a:xfrm>
          <a:prstGeom prst="rect">
            <a:avLst/>
          </a:prstGeom>
        </p:spPr>
      </p:pic>
      <p:grpSp>
        <p:nvGrpSpPr>
          <p:cNvPr id="36" name="Group 35"/>
          <p:cNvGrpSpPr/>
          <p:nvPr/>
        </p:nvGrpSpPr>
        <p:grpSpPr>
          <a:xfrm>
            <a:off x="1905000" y="2057400"/>
            <a:ext cx="1361440" cy="955040"/>
            <a:chOff x="1905000" y="2057400"/>
            <a:chExt cx="1361440" cy="955040"/>
          </a:xfrm>
        </p:grpSpPr>
        <p:pic>
          <p:nvPicPr>
            <p:cNvPr id="24" name="Picture 23" descr="latex-image-1.pdf"/>
            <p:cNvPicPr>
              <a:picLocks noChangeAspect="1"/>
            </p:cNvPicPr>
            <p:nvPr/>
          </p:nvPicPr>
          <p:blipFill>
            <a:blip r:embed="rId7"/>
            <a:stretch>
              <a:fillRect/>
            </a:stretch>
          </p:blipFill>
          <p:spPr>
            <a:xfrm>
              <a:off x="1905000" y="2062480"/>
              <a:ext cx="233680" cy="162560"/>
            </a:xfrm>
            <a:prstGeom prst="rect">
              <a:avLst/>
            </a:prstGeom>
          </p:spPr>
        </p:pic>
        <p:pic>
          <p:nvPicPr>
            <p:cNvPr id="25" name="Picture 24" descr="latex-image-1.pdf"/>
            <p:cNvPicPr>
              <a:picLocks noChangeAspect="1"/>
            </p:cNvPicPr>
            <p:nvPr/>
          </p:nvPicPr>
          <p:blipFill>
            <a:blip r:embed="rId8"/>
            <a:stretch>
              <a:fillRect/>
            </a:stretch>
          </p:blipFill>
          <p:spPr>
            <a:xfrm>
              <a:off x="1905000" y="2825404"/>
              <a:ext cx="294640" cy="162560"/>
            </a:xfrm>
            <a:prstGeom prst="rect">
              <a:avLst/>
            </a:prstGeom>
          </p:spPr>
        </p:pic>
        <p:pic>
          <p:nvPicPr>
            <p:cNvPr id="29" name="Picture 28" descr="latex-image-1.pdf"/>
            <p:cNvPicPr>
              <a:picLocks noChangeAspect="1"/>
            </p:cNvPicPr>
            <p:nvPr/>
          </p:nvPicPr>
          <p:blipFill>
            <a:blip r:embed="rId9"/>
            <a:stretch>
              <a:fillRect/>
            </a:stretch>
          </p:blipFill>
          <p:spPr>
            <a:xfrm>
              <a:off x="2176909" y="2443480"/>
              <a:ext cx="30480" cy="172720"/>
            </a:xfrm>
            <a:prstGeom prst="rect">
              <a:avLst/>
            </a:prstGeom>
          </p:spPr>
        </p:pic>
        <p:pic>
          <p:nvPicPr>
            <p:cNvPr id="14" name="Picture 13"/>
            <p:cNvPicPr>
              <a:picLocks noChangeAspect="1"/>
            </p:cNvPicPr>
            <p:nvPr/>
          </p:nvPicPr>
          <p:blipFill>
            <a:blip r:embed="rId10"/>
            <a:stretch>
              <a:fillRect/>
            </a:stretch>
          </p:blipFill>
          <p:spPr>
            <a:xfrm>
              <a:off x="2209800" y="2057400"/>
              <a:ext cx="1056640" cy="955040"/>
            </a:xfrm>
            <a:prstGeom prst="rect">
              <a:avLst/>
            </a:prstGeom>
          </p:spPr>
        </p:pic>
      </p:grpSp>
      <p:pic>
        <p:nvPicPr>
          <p:cNvPr id="32" name="Picture 31"/>
          <p:cNvPicPr>
            <a:picLocks noChangeAspect="1"/>
          </p:cNvPicPr>
          <p:nvPr/>
        </p:nvPicPr>
        <p:blipFill>
          <a:blip r:embed="rId11"/>
          <a:stretch>
            <a:fillRect/>
          </a:stretch>
        </p:blipFill>
        <p:spPr>
          <a:xfrm>
            <a:off x="2209800" y="1315720"/>
            <a:ext cx="1056640" cy="436880"/>
          </a:xfrm>
          <a:prstGeom prst="rect">
            <a:avLst/>
          </a:prstGeom>
        </p:spPr>
      </p:pic>
      <p:grpSp>
        <p:nvGrpSpPr>
          <p:cNvPr id="35" name="Group 34"/>
          <p:cNvGrpSpPr/>
          <p:nvPr/>
        </p:nvGrpSpPr>
        <p:grpSpPr>
          <a:xfrm>
            <a:off x="5867400" y="2001520"/>
            <a:ext cx="1317981" cy="1010920"/>
            <a:chOff x="5867400" y="2001520"/>
            <a:chExt cx="1317981" cy="1010920"/>
          </a:xfrm>
        </p:grpSpPr>
        <p:pic>
          <p:nvPicPr>
            <p:cNvPr id="26" name="Picture 25" descr="latex-image-1.pdf"/>
            <p:cNvPicPr>
              <a:picLocks noChangeAspect="1"/>
            </p:cNvPicPr>
            <p:nvPr/>
          </p:nvPicPr>
          <p:blipFill>
            <a:blip r:embed="rId12"/>
            <a:stretch>
              <a:fillRect/>
            </a:stretch>
          </p:blipFill>
          <p:spPr>
            <a:xfrm>
              <a:off x="6880581" y="2764444"/>
              <a:ext cx="304800" cy="223520"/>
            </a:xfrm>
            <a:prstGeom prst="rect">
              <a:avLst/>
            </a:prstGeom>
          </p:spPr>
        </p:pic>
        <p:pic>
          <p:nvPicPr>
            <p:cNvPr id="28" name="Picture 27" descr="latex-image-1.pdf"/>
            <p:cNvPicPr>
              <a:picLocks noChangeAspect="1"/>
            </p:cNvPicPr>
            <p:nvPr/>
          </p:nvPicPr>
          <p:blipFill>
            <a:blip r:embed="rId13"/>
            <a:stretch>
              <a:fillRect/>
            </a:stretch>
          </p:blipFill>
          <p:spPr>
            <a:xfrm>
              <a:off x="6880788" y="2001520"/>
              <a:ext cx="233680" cy="223520"/>
            </a:xfrm>
            <a:prstGeom prst="rect">
              <a:avLst/>
            </a:prstGeom>
          </p:spPr>
        </p:pic>
        <p:pic>
          <p:nvPicPr>
            <p:cNvPr id="30" name="Picture 29" descr="latex-image-1.pdf"/>
            <p:cNvPicPr>
              <a:picLocks noChangeAspect="1"/>
            </p:cNvPicPr>
            <p:nvPr/>
          </p:nvPicPr>
          <p:blipFill>
            <a:blip r:embed="rId9"/>
            <a:stretch>
              <a:fillRect/>
            </a:stretch>
          </p:blipFill>
          <p:spPr>
            <a:xfrm>
              <a:off x="6850101" y="2443480"/>
              <a:ext cx="30480" cy="172720"/>
            </a:xfrm>
            <a:prstGeom prst="rect">
              <a:avLst/>
            </a:prstGeom>
          </p:spPr>
        </p:pic>
        <p:pic>
          <p:nvPicPr>
            <p:cNvPr id="33" name="Picture 32"/>
            <p:cNvPicPr>
              <a:picLocks noChangeAspect="1"/>
            </p:cNvPicPr>
            <p:nvPr/>
          </p:nvPicPr>
          <p:blipFill>
            <a:blip r:embed="rId14"/>
            <a:stretch>
              <a:fillRect/>
            </a:stretch>
          </p:blipFill>
          <p:spPr>
            <a:xfrm>
              <a:off x="5867400" y="2057400"/>
              <a:ext cx="955040" cy="955040"/>
            </a:xfrm>
            <a:prstGeom prst="rect">
              <a:avLst/>
            </a:prstGeom>
          </p:spPr>
        </p:pic>
      </p:grpSp>
      <p:pic>
        <p:nvPicPr>
          <p:cNvPr id="34" name="Picture 33"/>
          <p:cNvPicPr>
            <a:picLocks noChangeAspect="1"/>
          </p:cNvPicPr>
          <p:nvPr/>
        </p:nvPicPr>
        <p:blipFill>
          <a:blip r:embed="rId15"/>
          <a:stretch>
            <a:fillRect/>
          </a:stretch>
        </p:blipFill>
        <p:spPr>
          <a:xfrm>
            <a:off x="5867400" y="1295400"/>
            <a:ext cx="955040" cy="406400"/>
          </a:xfrm>
          <a:prstGeom prst="rect">
            <a:avLst/>
          </a:prstGeom>
        </p:spPr>
      </p:pic>
      <p:sp>
        <p:nvSpPr>
          <p:cNvPr id="7" name="TextBox 6"/>
          <p:cNvSpPr txBox="1"/>
          <p:nvPr/>
        </p:nvSpPr>
        <p:spPr>
          <a:xfrm>
            <a:off x="3749297" y="1600200"/>
            <a:ext cx="1432303" cy="523220"/>
          </a:xfrm>
          <a:prstGeom prst="rect">
            <a:avLst/>
          </a:prstGeom>
          <a:noFill/>
        </p:spPr>
        <p:txBody>
          <a:bodyPr wrap="none" rtlCol="0">
            <a:spAutoFit/>
          </a:bodyPr>
          <a:lstStyle/>
          <a:p>
            <a:r>
              <a:rPr lang="en-US" sz="2800" dirty="0" smtClean="0">
                <a:solidFill>
                  <a:srgbClr val="FF0000"/>
                </a:solidFill>
              </a:rPr>
              <a:t>Wireless</a:t>
            </a:r>
            <a:endParaRPr lang="en-US" sz="2800" dirty="0">
              <a:solidFill>
                <a:srgbClr val="FF0000"/>
              </a:solidFill>
            </a:endParaRPr>
          </a:p>
        </p:txBody>
      </p:sp>
      <p:sp>
        <p:nvSpPr>
          <p:cNvPr id="37" name="TextBox 36"/>
          <p:cNvSpPr txBox="1"/>
          <p:nvPr/>
        </p:nvSpPr>
        <p:spPr>
          <a:xfrm>
            <a:off x="3200400" y="2205335"/>
            <a:ext cx="2721268" cy="461665"/>
          </a:xfrm>
          <a:prstGeom prst="rect">
            <a:avLst/>
          </a:prstGeom>
          <a:noFill/>
        </p:spPr>
        <p:txBody>
          <a:bodyPr wrap="none" rtlCol="0">
            <a:spAutoFit/>
          </a:bodyPr>
          <a:lstStyle/>
          <a:p>
            <a:r>
              <a:rPr lang="en-US" sz="2400" dirty="0" smtClean="0">
                <a:solidFill>
                  <a:srgbClr val="FF0000"/>
                </a:solidFill>
              </a:rPr>
              <a:t>Arbitrary # of Nodes</a:t>
            </a:r>
            <a:endParaRPr lang="en-US" sz="2400" dirty="0">
              <a:solidFill>
                <a:srgbClr val="FF0000"/>
              </a:solidFill>
            </a:endParaRPr>
          </a:p>
        </p:txBody>
      </p:sp>
      <p:pic>
        <p:nvPicPr>
          <p:cNvPr id="8" name="Picture 7"/>
          <p:cNvPicPr>
            <a:picLocks noChangeAspect="1"/>
          </p:cNvPicPr>
          <p:nvPr/>
        </p:nvPicPr>
        <p:blipFill>
          <a:blip r:embed="rId16"/>
          <a:stretch>
            <a:fillRect/>
          </a:stretch>
        </p:blipFill>
        <p:spPr>
          <a:xfrm>
            <a:off x="5867400" y="2057400"/>
            <a:ext cx="955040" cy="955040"/>
          </a:xfrm>
          <a:prstGeom prst="rect">
            <a:avLst/>
          </a:prstGeom>
        </p:spPr>
      </p:pic>
      <p:pic>
        <p:nvPicPr>
          <p:cNvPr id="31" name="Picture 30" descr="latex-image-1.pdf"/>
          <p:cNvPicPr>
            <a:picLocks noChangeAspect="1"/>
          </p:cNvPicPr>
          <p:nvPr/>
        </p:nvPicPr>
        <p:blipFill>
          <a:blip r:embed="rId6"/>
          <a:stretch>
            <a:fillRect/>
          </a:stretch>
        </p:blipFill>
        <p:spPr>
          <a:xfrm>
            <a:off x="6880581" y="2011660"/>
            <a:ext cx="233680" cy="223520"/>
          </a:xfrm>
          <a:prstGeom prst="rect">
            <a:avLst/>
          </a:prstGeom>
        </p:spPr>
      </p:pic>
      <p:pic>
        <p:nvPicPr>
          <p:cNvPr id="41" name="Picture 40" descr="latex-image-1.pdf"/>
          <p:cNvPicPr>
            <a:picLocks noChangeAspect="1"/>
          </p:cNvPicPr>
          <p:nvPr/>
        </p:nvPicPr>
        <p:blipFill>
          <a:blip r:embed="rId9"/>
          <a:stretch>
            <a:fillRect/>
          </a:stretch>
        </p:blipFill>
        <p:spPr>
          <a:xfrm>
            <a:off x="6858000" y="2443480"/>
            <a:ext cx="30480" cy="172720"/>
          </a:xfrm>
          <a:prstGeom prst="rect">
            <a:avLst/>
          </a:prstGeom>
        </p:spPr>
      </p:pic>
      <p:pic>
        <p:nvPicPr>
          <p:cNvPr id="42" name="Picture 41" descr="latex-image-1.pdf"/>
          <p:cNvPicPr>
            <a:picLocks noChangeAspect="1"/>
          </p:cNvPicPr>
          <p:nvPr/>
        </p:nvPicPr>
        <p:blipFill>
          <a:blip r:embed="rId6"/>
          <a:stretch>
            <a:fillRect/>
          </a:stretch>
        </p:blipFill>
        <p:spPr>
          <a:xfrm>
            <a:off x="6880788" y="2764098"/>
            <a:ext cx="233680" cy="223520"/>
          </a:xfrm>
          <a:prstGeom prst="rect">
            <a:avLst/>
          </a:prstGeom>
        </p:spPr>
      </p:pic>
    </p:spTree>
    <p:custDataLst>
      <p:tags r:id="rId1"/>
    </p:custDataLst>
    <p:extLst>
      <p:ext uri="{BB962C8B-B14F-4D97-AF65-F5344CB8AC3E}">
        <p14:creationId xmlns:p14="http://schemas.microsoft.com/office/powerpoint/2010/main" xmlns="" val="237100323"/>
      </p:ext>
    </p:extLst>
  </p:cSld>
  <p:clrMapOvr>
    <a:masterClrMapping/>
  </p:clrMapOvr>
  <mc:AlternateContent xmlns:mc="http://schemas.openxmlformats.org/markup-compatibility/2006">
    <mc:Choice xmlns:p14="http://schemas.microsoft.com/office/powerpoint/2010/main" xmlns="" Requires="p14">
      <p:transition spd="slow" p14:dur="2000" advTm="62794"/>
    </mc:Choice>
    <mc:Fallback>
      <p:transition spd="slow" advTm="62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641600" y="1148080"/>
            <a:ext cx="3606800" cy="2052320"/>
          </a:xfrm>
          <a:prstGeom prst="rect">
            <a:avLst/>
          </a:prstGeom>
        </p:spPr>
      </p:pic>
      <p:sp>
        <p:nvSpPr>
          <p:cNvPr id="2" name="Title 1"/>
          <p:cNvSpPr>
            <a:spLocks noGrp="1"/>
          </p:cNvSpPr>
          <p:nvPr>
            <p:ph type="title"/>
          </p:nvPr>
        </p:nvSpPr>
        <p:spPr/>
        <p:txBody>
          <a:bodyPr>
            <a:normAutofit/>
          </a:bodyPr>
          <a:lstStyle/>
          <a:p>
            <a:r>
              <a:rPr lang="en-US" dirty="0" smtClean="0"/>
              <a:t>Two Unicast Sessions</a:t>
            </a:r>
            <a:endParaRPr lang="en-US" dirty="0"/>
          </a:p>
        </p:txBody>
      </p:sp>
      <p:sp>
        <p:nvSpPr>
          <p:cNvPr id="15" name="Content Placeholder 14"/>
          <p:cNvSpPr>
            <a:spLocks noGrp="1"/>
          </p:cNvSpPr>
          <p:nvPr>
            <p:ph idx="1"/>
          </p:nvPr>
        </p:nvSpPr>
        <p:spPr>
          <a:xfrm>
            <a:off x="457200" y="3200400"/>
            <a:ext cx="8229600" cy="2971800"/>
          </a:xfrm>
        </p:spPr>
        <p:txBody>
          <a:bodyPr>
            <a:normAutofit/>
          </a:bodyPr>
          <a:lstStyle/>
          <a:p>
            <a:r>
              <a:rPr lang="en-US" dirty="0" smtClean="0">
                <a:solidFill>
                  <a:srgbClr val="000000"/>
                </a:solidFill>
              </a:rPr>
              <a:t>Two Unicast Wired Networks (directed)</a:t>
            </a:r>
          </a:p>
          <a:p>
            <a:pPr lvl="1"/>
            <a:r>
              <a:rPr lang="en-US" dirty="0" smtClean="0">
                <a:solidFill>
                  <a:srgbClr val="000000"/>
                </a:solidFill>
              </a:rPr>
              <a:t>Capacity </a:t>
            </a:r>
            <a:r>
              <a:rPr lang="en-US" dirty="0" smtClean="0">
                <a:solidFill>
                  <a:srgbClr val="FF0000"/>
                </a:solidFill>
              </a:rPr>
              <a:t>unknown</a:t>
            </a:r>
            <a:r>
              <a:rPr lang="en-US" dirty="0" smtClean="0">
                <a:solidFill>
                  <a:srgbClr val="000000"/>
                </a:solidFill>
              </a:rPr>
              <a:t>!</a:t>
            </a:r>
          </a:p>
          <a:p>
            <a:r>
              <a:rPr lang="en-US" dirty="0" err="1" smtClean="0">
                <a:solidFill>
                  <a:srgbClr val="000000"/>
                </a:solidFill>
              </a:rPr>
              <a:t>MinCut</a:t>
            </a:r>
            <a:r>
              <a:rPr lang="en-US" dirty="0" smtClean="0">
                <a:solidFill>
                  <a:srgbClr val="000000"/>
                </a:solidFill>
              </a:rPr>
              <a:t>(</a:t>
            </a:r>
            <a:r>
              <a:rPr lang="en-US" dirty="0" err="1" smtClean="0">
                <a:solidFill>
                  <a:srgbClr val="000000"/>
                </a:solidFill>
              </a:rPr>
              <a:t>s</a:t>
            </a:r>
            <a:r>
              <a:rPr lang="en-US" i="1" baseline="-25000" dirty="0" err="1" smtClean="0">
                <a:solidFill>
                  <a:srgbClr val="000000"/>
                </a:solidFill>
              </a:rPr>
              <a:t>i</a:t>
            </a:r>
            <a:r>
              <a:rPr lang="en-US" dirty="0" smtClean="0">
                <a:solidFill>
                  <a:srgbClr val="000000"/>
                </a:solidFill>
              </a:rPr>
              <a:t>; d</a:t>
            </a:r>
            <a:r>
              <a:rPr lang="en-US" i="1" baseline="-25000" dirty="0" smtClean="0">
                <a:solidFill>
                  <a:srgbClr val="000000"/>
                </a:solidFill>
              </a:rPr>
              <a:t>i</a:t>
            </a:r>
            <a:r>
              <a:rPr lang="en-US" dirty="0" smtClean="0">
                <a:solidFill>
                  <a:srgbClr val="000000"/>
                </a:solidFill>
              </a:rPr>
              <a:t>) = 1: Capacity </a:t>
            </a:r>
            <a:r>
              <a:rPr lang="en-US" dirty="0" smtClean="0">
                <a:solidFill>
                  <a:srgbClr val="0000FF"/>
                </a:solidFill>
              </a:rPr>
              <a:t>characterized</a:t>
            </a:r>
            <a:r>
              <a:rPr lang="en-US" sz="1600" dirty="0" smtClean="0">
                <a:solidFill>
                  <a:srgbClr val="000000"/>
                </a:solidFill>
              </a:rPr>
              <a:t> </a:t>
            </a:r>
            <a:r>
              <a:rPr lang="en-US" sz="1600" dirty="0"/>
              <a:t>[Wang &amp; </a:t>
            </a:r>
            <a:r>
              <a:rPr lang="en-US" sz="1600" dirty="0" err="1"/>
              <a:t>Shroff</a:t>
            </a:r>
            <a:r>
              <a:rPr lang="en-US" sz="1600" dirty="0"/>
              <a:t> </a:t>
            </a:r>
            <a:r>
              <a:rPr lang="en-US" sz="1600" dirty="0" smtClean="0"/>
              <a:t>IT10]</a:t>
            </a:r>
            <a:endParaRPr lang="en-US" sz="1600" dirty="0"/>
          </a:p>
          <a:p>
            <a:pPr lvl="1"/>
            <a:r>
              <a:rPr lang="en-US" u="sng" dirty="0" smtClean="0"/>
              <a:t>Cut-set bound </a:t>
            </a:r>
            <a:r>
              <a:rPr lang="en-US" dirty="0" smtClean="0"/>
              <a:t>is not tight</a:t>
            </a:r>
          </a:p>
          <a:p>
            <a:pPr lvl="1"/>
            <a:r>
              <a:rPr lang="en-US" u="sng" dirty="0" smtClean="0"/>
              <a:t>Routing</a:t>
            </a:r>
            <a:r>
              <a:rPr lang="en-US" dirty="0" smtClean="0"/>
              <a:t> or </a:t>
            </a:r>
            <a:r>
              <a:rPr lang="en-US" u="sng" dirty="0" smtClean="0"/>
              <a:t>random linear network coding</a:t>
            </a:r>
            <a:r>
              <a:rPr lang="en-US" dirty="0" smtClean="0"/>
              <a:t> no longer suffice</a:t>
            </a:r>
            <a:endParaRPr lang="en-US" dirty="0"/>
          </a:p>
          <a:p>
            <a:pPr lvl="1"/>
            <a:r>
              <a:rPr lang="en-US" dirty="0" smtClean="0"/>
              <a:t>Only a </a:t>
            </a:r>
            <a:r>
              <a:rPr lang="en-US" dirty="0">
                <a:solidFill>
                  <a:srgbClr val="0000FF"/>
                </a:solidFill>
              </a:rPr>
              <a:t>bounded</a:t>
            </a:r>
            <a:r>
              <a:rPr lang="en-US" dirty="0"/>
              <a:t> # of edges </a:t>
            </a:r>
            <a:r>
              <a:rPr lang="en-US" dirty="0" smtClean="0"/>
              <a:t>has to take </a:t>
            </a:r>
            <a:r>
              <a:rPr lang="en-US" dirty="0"/>
              <a:t>special </a:t>
            </a:r>
            <a:r>
              <a:rPr lang="en-US" dirty="0" smtClean="0"/>
              <a:t>operations</a:t>
            </a:r>
            <a:endParaRPr lang="en-US" dirty="0" smtClean="0">
              <a:solidFill>
                <a:srgbClr val="000000"/>
              </a:solidFill>
            </a:endParaRPr>
          </a:p>
          <a:p>
            <a:pPr lvl="1"/>
            <a:endParaRPr lang="en-US" dirty="0">
              <a:solidFill>
                <a:srgbClr val="000000"/>
              </a:solidFill>
            </a:endParaRPr>
          </a:p>
        </p:txBody>
      </p:sp>
      <p:sp>
        <p:nvSpPr>
          <p:cNvPr id="3" name="Date Placeholder 2"/>
          <p:cNvSpPr>
            <a:spLocks noGrp="1"/>
          </p:cNvSpPr>
          <p:nvPr>
            <p:ph type="dt" sz="half" idx="10"/>
          </p:nvPr>
        </p:nvSpPr>
        <p:spPr/>
        <p:txBody>
          <a:bodyPr/>
          <a:lstStyle/>
          <a:p>
            <a:r>
              <a:rPr lang="en-US" smtClean="0"/>
              <a:t>05/14/12</a:t>
            </a:r>
            <a:endParaRPr lang="en-US"/>
          </a:p>
        </p:txBody>
      </p:sp>
      <p:sp>
        <p:nvSpPr>
          <p:cNvPr id="4" name="Footer Placeholder 3"/>
          <p:cNvSpPr>
            <a:spLocks noGrp="1"/>
          </p:cNvSpPr>
          <p:nvPr>
            <p:ph type="ftr" sz="quarter" idx="11"/>
          </p:nvPr>
        </p:nvSpPr>
        <p:spPr/>
        <p:txBody>
          <a:bodyPr/>
          <a:lstStyle/>
          <a:p>
            <a:r>
              <a:rPr lang="en-US" smtClean="0"/>
              <a:t>Wang, IE/INC Seminar, CUHK</a:t>
            </a:r>
            <a:endParaRPr lang="en-US"/>
          </a:p>
        </p:txBody>
      </p:sp>
      <p:sp>
        <p:nvSpPr>
          <p:cNvPr id="5" name="Slide Number Placeholder 4"/>
          <p:cNvSpPr>
            <a:spLocks noGrp="1"/>
          </p:cNvSpPr>
          <p:nvPr>
            <p:ph type="sldNum" sz="quarter" idx="12"/>
          </p:nvPr>
        </p:nvSpPr>
        <p:spPr/>
        <p:txBody>
          <a:bodyPr/>
          <a:lstStyle/>
          <a:p>
            <a:fld id="{96CDC0D9-0CA3-804C-9128-A00EFB483DE0}" type="slidenum">
              <a:rPr lang="en-US" smtClean="0"/>
              <a:pPr/>
              <a:t>23</a:t>
            </a:fld>
            <a:endParaRPr lang="en-US"/>
          </a:p>
        </p:txBody>
      </p:sp>
      <p:pic>
        <p:nvPicPr>
          <p:cNvPr id="23" name="Picture 22" descr="latex-image-1.pdf"/>
          <p:cNvPicPr>
            <a:picLocks noChangeAspect="1"/>
          </p:cNvPicPr>
          <p:nvPr/>
        </p:nvPicPr>
        <p:blipFill>
          <a:blip r:embed="rId5"/>
          <a:stretch>
            <a:fillRect/>
          </a:stretch>
        </p:blipFill>
        <p:spPr>
          <a:xfrm>
            <a:off x="1905000" y="1334888"/>
            <a:ext cx="233680" cy="162560"/>
          </a:xfrm>
          <a:prstGeom prst="rect">
            <a:avLst/>
          </a:prstGeom>
        </p:spPr>
      </p:pic>
      <p:pic>
        <p:nvPicPr>
          <p:cNvPr id="27" name="Picture 26" descr="latex-image-1.pdf"/>
          <p:cNvPicPr>
            <a:picLocks noChangeAspect="1"/>
          </p:cNvPicPr>
          <p:nvPr/>
        </p:nvPicPr>
        <p:blipFill>
          <a:blip r:embed="rId6"/>
          <a:stretch>
            <a:fillRect/>
          </a:stretch>
        </p:blipFill>
        <p:spPr>
          <a:xfrm>
            <a:off x="6880581" y="1273928"/>
            <a:ext cx="233680" cy="223520"/>
          </a:xfrm>
          <a:prstGeom prst="rect">
            <a:avLst/>
          </a:prstGeom>
        </p:spPr>
      </p:pic>
      <p:pic>
        <p:nvPicPr>
          <p:cNvPr id="24" name="Picture 23" descr="latex-image-1.pdf"/>
          <p:cNvPicPr>
            <a:picLocks noChangeAspect="1"/>
          </p:cNvPicPr>
          <p:nvPr/>
        </p:nvPicPr>
        <p:blipFill>
          <a:blip r:embed="rId7"/>
          <a:stretch>
            <a:fillRect/>
          </a:stretch>
        </p:blipFill>
        <p:spPr>
          <a:xfrm>
            <a:off x="1905000" y="2865120"/>
            <a:ext cx="233680" cy="162560"/>
          </a:xfrm>
          <a:prstGeom prst="rect">
            <a:avLst/>
          </a:prstGeom>
        </p:spPr>
      </p:pic>
      <p:pic>
        <p:nvPicPr>
          <p:cNvPr id="32" name="Picture 31"/>
          <p:cNvPicPr>
            <a:picLocks noChangeAspect="1"/>
          </p:cNvPicPr>
          <p:nvPr/>
        </p:nvPicPr>
        <p:blipFill>
          <a:blip r:embed="rId8"/>
          <a:stretch>
            <a:fillRect/>
          </a:stretch>
        </p:blipFill>
        <p:spPr>
          <a:xfrm>
            <a:off x="2209800" y="1315720"/>
            <a:ext cx="1056640" cy="436880"/>
          </a:xfrm>
          <a:prstGeom prst="rect">
            <a:avLst/>
          </a:prstGeom>
        </p:spPr>
      </p:pic>
      <p:pic>
        <p:nvPicPr>
          <p:cNvPr id="28" name="Picture 27" descr="latex-image-1.pdf"/>
          <p:cNvPicPr>
            <a:picLocks noChangeAspect="1"/>
          </p:cNvPicPr>
          <p:nvPr/>
        </p:nvPicPr>
        <p:blipFill>
          <a:blip r:embed="rId9"/>
          <a:stretch>
            <a:fillRect/>
          </a:stretch>
        </p:blipFill>
        <p:spPr>
          <a:xfrm>
            <a:off x="6880788" y="2804160"/>
            <a:ext cx="233680" cy="223520"/>
          </a:xfrm>
          <a:prstGeom prst="rect">
            <a:avLst/>
          </a:prstGeom>
        </p:spPr>
      </p:pic>
      <p:pic>
        <p:nvPicPr>
          <p:cNvPr id="34" name="Picture 33"/>
          <p:cNvPicPr>
            <a:picLocks noChangeAspect="1"/>
          </p:cNvPicPr>
          <p:nvPr/>
        </p:nvPicPr>
        <p:blipFill>
          <a:blip r:embed="rId10"/>
          <a:stretch>
            <a:fillRect/>
          </a:stretch>
        </p:blipFill>
        <p:spPr>
          <a:xfrm>
            <a:off x="5867400" y="1295400"/>
            <a:ext cx="955040" cy="406400"/>
          </a:xfrm>
          <a:prstGeom prst="rect">
            <a:avLst/>
          </a:prstGeom>
        </p:spPr>
      </p:pic>
      <p:pic>
        <p:nvPicPr>
          <p:cNvPr id="7" name="Picture 6"/>
          <p:cNvPicPr>
            <a:picLocks noChangeAspect="1"/>
          </p:cNvPicPr>
          <p:nvPr/>
        </p:nvPicPr>
        <p:blipFill>
          <a:blip r:embed="rId11"/>
          <a:stretch>
            <a:fillRect/>
          </a:stretch>
        </p:blipFill>
        <p:spPr>
          <a:xfrm>
            <a:off x="2209800" y="2590800"/>
            <a:ext cx="1056640" cy="436880"/>
          </a:xfrm>
          <a:prstGeom prst="rect">
            <a:avLst/>
          </a:prstGeom>
        </p:spPr>
      </p:pic>
      <p:pic>
        <p:nvPicPr>
          <p:cNvPr id="8" name="Picture 7"/>
          <p:cNvPicPr>
            <a:picLocks noChangeAspect="1"/>
          </p:cNvPicPr>
          <p:nvPr/>
        </p:nvPicPr>
        <p:blipFill>
          <a:blip r:embed="rId12"/>
          <a:stretch>
            <a:fillRect/>
          </a:stretch>
        </p:blipFill>
        <p:spPr>
          <a:xfrm>
            <a:off x="5867400" y="2621280"/>
            <a:ext cx="955040" cy="406400"/>
          </a:xfrm>
          <a:prstGeom prst="rect">
            <a:avLst/>
          </a:prstGeom>
        </p:spPr>
      </p:pic>
      <p:sp>
        <p:nvSpPr>
          <p:cNvPr id="31" name="TextBox 30"/>
          <p:cNvSpPr txBox="1"/>
          <p:nvPr/>
        </p:nvSpPr>
        <p:spPr>
          <a:xfrm>
            <a:off x="3749297" y="1600200"/>
            <a:ext cx="1432303" cy="523220"/>
          </a:xfrm>
          <a:prstGeom prst="rect">
            <a:avLst/>
          </a:prstGeom>
          <a:noFill/>
        </p:spPr>
        <p:txBody>
          <a:bodyPr wrap="none" rtlCol="0">
            <a:spAutoFit/>
          </a:bodyPr>
          <a:lstStyle/>
          <a:p>
            <a:r>
              <a:rPr lang="en-US" sz="2800" dirty="0" smtClean="0">
                <a:solidFill>
                  <a:srgbClr val="FF0000"/>
                </a:solidFill>
              </a:rPr>
              <a:t>Wireless</a:t>
            </a:r>
            <a:endParaRPr lang="en-US" sz="2800" dirty="0">
              <a:solidFill>
                <a:srgbClr val="FF0000"/>
              </a:solidFill>
            </a:endParaRPr>
          </a:p>
        </p:txBody>
      </p:sp>
      <p:sp>
        <p:nvSpPr>
          <p:cNvPr id="37" name="TextBox 36"/>
          <p:cNvSpPr txBox="1"/>
          <p:nvPr/>
        </p:nvSpPr>
        <p:spPr>
          <a:xfrm>
            <a:off x="3200400" y="2205335"/>
            <a:ext cx="2721268" cy="461665"/>
          </a:xfrm>
          <a:prstGeom prst="rect">
            <a:avLst/>
          </a:prstGeom>
          <a:noFill/>
        </p:spPr>
        <p:txBody>
          <a:bodyPr wrap="none" rtlCol="0">
            <a:spAutoFit/>
          </a:bodyPr>
          <a:lstStyle/>
          <a:p>
            <a:r>
              <a:rPr lang="en-US" sz="2400" dirty="0" smtClean="0">
                <a:solidFill>
                  <a:srgbClr val="FF0000"/>
                </a:solidFill>
              </a:rPr>
              <a:t>Arbitrary # of Nodes</a:t>
            </a:r>
            <a:endParaRPr lang="en-US" sz="2400" dirty="0">
              <a:solidFill>
                <a:srgbClr val="FF0000"/>
              </a:solidFill>
            </a:endParaRPr>
          </a:p>
        </p:txBody>
      </p:sp>
      <p:sp>
        <p:nvSpPr>
          <p:cNvPr id="39" name="TextBox 38"/>
          <p:cNvSpPr txBox="1"/>
          <p:nvPr/>
        </p:nvSpPr>
        <p:spPr>
          <a:xfrm>
            <a:off x="3749297" y="1600200"/>
            <a:ext cx="3545537" cy="523220"/>
          </a:xfrm>
          <a:prstGeom prst="rect">
            <a:avLst/>
          </a:prstGeom>
          <a:noFill/>
        </p:spPr>
        <p:txBody>
          <a:bodyPr wrap="none" rtlCol="0">
            <a:spAutoFit/>
          </a:bodyPr>
          <a:lstStyle/>
          <a:p>
            <a:r>
              <a:rPr lang="en-US" sz="2800" dirty="0" smtClean="0">
                <a:solidFill>
                  <a:srgbClr val="0000FF"/>
                </a:solidFill>
              </a:rPr>
              <a:t>Wired </a:t>
            </a:r>
            <a:r>
              <a:rPr lang="en-US" sz="2000" dirty="0">
                <a:solidFill>
                  <a:srgbClr val="000000"/>
                </a:solidFill>
              </a:rPr>
              <a:t>(integer edge capacity)</a:t>
            </a:r>
            <a:endParaRPr lang="en-US" sz="2000" dirty="0">
              <a:solidFill>
                <a:srgbClr val="0000FF"/>
              </a:solidFill>
            </a:endParaRPr>
          </a:p>
        </p:txBody>
      </p:sp>
    </p:spTree>
    <p:custDataLst>
      <p:tags r:id="rId1"/>
    </p:custDataLst>
    <p:extLst>
      <p:ext uri="{BB962C8B-B14F-4D97-AF65-F5344CB8AC3E}">
        <p14:creationId xmlns:p14="http://schemas.microsoft.com/office/powerpoint/2010/main" xmlns="" val="3959026292"/>
      </p:ext>
    </p:extLst>
  </p:cSld>
  <p:clrMapOvr>
    <a:masterClrMapping/>
  </p:clrMapOvr>
  <mc:AlternateContent xmlns:mc="http://schemas.openxmlformats.org/markup-compatibility/2006">
    <mc:Choice xmlns:p14="http://schemas.microsoft.com/office/powerpoint/2010/main" xmlns="" Requires="p14">
      <p:transition spd="slow" p14:dur="2000" advTm="93444"/>
    </mc:Choice>
    <mc:Fallback>
      <p:transition spd="slow" advTm="934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1"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Two-Unicast Wired Networks</a:t>
            </a:r>
            <a:endParaRPr lang="en-US" dirty="0"/>
          </a:p>
        </p:txBody>
      </p:sp>
      <p:sp>
        <p:nvSpPr>
          <p:cNvPr id="3" name="Content Placeholder 2"/>
          <p:cNvSpPr>
            <a:spLocks noGrp="1"/>
          </p:cNvSpPr>
          <p:nvPr>
            <p:ph idx="1"/>
          </p:nvPr>
        </p:nvSpPr>
        <p:spPr>
          <a:xfrm>
            <a:off x="457200" y="1128029"/>
            <a:ext cx="8229600" cy="4663171"/>
          </a:xfrm>
        </p:spPr>
        <p:txBody>
          <a:bodyPr>
            <a:normAutofit/>
          </a:bodyPr>
          <a:lstStyle/>
          <a:p>
            <a:pPr lvl="1">
              <a:defRPr/>
            </a:pPr>
            <a:r>
              <a:rPr lang="en-US" dirty="0" smtClean="0"/>
              <a:t>The region must be one of the two:</a:t>
            </a:r>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a:p>
          <a:p>
            <a:pPr lvl="1">
              <a:defRPr/>
            </a:pPr>
            <a:r>
              <a:rPr lang="en-US" dirty="0" smtClean="0"/>
              <a:t>Necessary and sufficient conditions are given</a:t>
            </a:r>
          </a:p>
        </p:txBody>
      </p:sp>
      <p:pic>
        <p:nvPicPr>
          <p:cNvPr id="4" name="Picture 3" descr="CapRegions_T.pdf"/>
          <p:cNvPicPr>
            <a:picLocks noChangeAspect="1"/>
          </p:cNvPicPr>
          <p:nvPr/>
        </p:nvPicPr>
        <p:blipFill>
          <a:blip r:embed="rId3"/>
          <a:stretch>
            <a:fillRect/>
          </a:stretch>
        </p:blipFill>
        <p:spPr>
          <a:xfrm>
            <a:off x="990600" y="1371600"/>
            <a:ext cx="3225800" cy="3225800"/>
          </a:xfrm>
          <a:prstGeom prst="rect">
            <a:avLst/>
          </a:prstGeom>
        </p:spPr>
      </p:pic>
      <p:pic>
        <p:nvPicPr>
          <p:cNvPr id="5" name="Picture 4" descr="CapRegions_S.pdf"/>
          <p:cNvPicPr>
            <a:picLocks noChangeAspect="1"/>
          </p:cNvPicPr>
          <p:nvPr/>
        </p:nvPicPr>
        <p:blipFill>
          <a:blip r:embed="rId4"/>
          <a:stretch>
            <a:fillRect/>
          </a:stretch>
        </p:blipFill>
        <p:spPr>
          <a:xfrm>
            <a:off x="4940300" y="1371600"/>
            <a:ext cx="3225800" cy="3225800"/>
          </a:xfrm>
          <a:prstGeom prst="rect">
            <a:avLst/>
          </a:prstGeom>
        </p:spPr>
      </p:pic>
      <p:sp>
        <p:nvSpPr>
          <p:cNvPr id="6" name="Date Placeholder 5"/>
          <p:cNvSpPr>
            <a:spLocks noGrp="1"/>
          </p:cNvSpPr>
          <p:nvPr>
            <p:ph type="dt" sz="half" idx="10"/>
          </p:nvPr>
        </p:nvSpPr>
        <p:spPr/>
        <p:txBody>
          <a:bodyPr/>
          <a:lstStyle/>
          <a:p>
            <a:r>
              <a:rPr lang="en-US" smtClean="0"/>
              <a:t>05/14/12</a:t>
            </a:r>
            <a:endParaRPr lang="en-US"/>
          </a:p>
        </p:txBody>
      </p:sp>
      <p:sp>
        <p:nvSpPr>
          <p:cNvPr id="7" name="Footer Placeholder 6"/>
          <p:cNvSpPr>
            <a:spLocks noGrp="1"/>
          </p:cNvSpPr>
          <p:nvPr>
            <p:ph type="ftr" sz="quarter" idx="11"/>
          </p:nvPr>
        </p:nvSpPr>
        <p:spPr/>
        <p:txBody>
          <a:bodyPr/>
          <a:lstStyle/>
          <a:p>
            <a:r>
              <a:rPr lang="en-US" smtClean="0"/>
              <a:t>Wang, IE/INC Seminar, CUHK</a:t>
            </a:r>
            <a:endParaRPr lang="en-US"/>
          </a:p>
        </p:txBody>
      </p:sp>
      <p:sp>
        <p:nvSpPr>
          <p:cNvPr id="8" name="Slide Number Placeholder 7"/>
          <p:cNvSpPr>
            <a:spLocks noGrp="1"/>
          </p:cNvSpPr>
          <p:nvPr>
            <p:ph type="sldNum" sz="quarter" idx="12"/>
          </p:nvPr>
        </p:nvSpPr>
        <p:spPr/>
        <p:txBody>
          <a:bodyPr/>
          <a:lstStyle/>
          <a:p>
            <a:fld id="{96CDC0D9-0CA3-804C-9128-A00EFB483DE0}" type="slidenum">
              <a:rPr lang="en-US" smtClean="0"/>
              <a:pPr/>
              <a:t>24</a:t>
            </a:fld>
            <a:endParaRPr lang="en-US"/>
          </a:p>
        </p:txBody>
      </p:sp>
    </p:spTree>
    <p:extLst>
      <p:ext uri="{BB962C8B-B14F-4D97-AF65-F5344CB8AC3E}">
        <p14:creationId xmlns:p14="http://schemas.microsoft.com/office/powerpoint/2010/main" xmlns="" val="1569191280"/>
      </p:ext>
    </p:extLst>
  </p:cSld>
  <p:clrMapOvr>
    <a:masterClrMapping/>
  </p:clrMapOvr>
  <mc:AlternateContent xmlns:mc="http://schemas.openxmlformats.org/markup-compatibility/2006">
    <mc:Choice xmlns:p14="http://schemas.microsoft.com/office/powerpoint/2010/main" xmlns="" Requires="p14">
      <p:transition spd="slow" p14:dur="2000" advTm="34153"/>
    </mc:Choice>
    <mc:Fallback>
      <p:transition spd="slow" advTm="3415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Triangle 16"/>
          <p:cNvSpPr>
            <a:spLocks noChangeAspect="1"/>
          </p:cNvSpPr>
          <p:nvPr/>
        </p:nvSpPr>
        <p:spPr>
          <a:xfrm>
            <a:off x="5412584" y="3235325"/>
            <a:ext cx="2286000" cy="2286000"/>
          </a:xfrm>
          <a:prstGeom prst="rtTriangle">
            <a:avLst/>
          </a:prstGeom>
          <a:solidFill>
            <a:srgbClr val="8181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 Analog in Wireless Two-Unicast</a:t>
            </a:r>
            <a:endParaRPr lang="en-US" dirty="0"/>
          </a:p>
        </p:txBody>
      </p:sp>
      <p:sp>
        <p:nvSpPr>
          <p:cNvPr id="3" name="Content Placeholder 2"/>
          <p:cNvSpPr>
            <a:spLocks noGrp="1"/>
          </p:cNvSpPr>
          <p:nvPr>
            <p:ph idx="1"/>
          </p:nvPr>
        </p:nvSpPr>
        <p:spPr>
          <a:xfrm>
            <a:off x="457200" y="1128030"/>
            <a:ext cx="8229600" cy="1157970"/>
          </a:xfrm>
        </p:spPr>
        <p:txBody>
          <a:bodyPr>
            <a:normAutofit/>
          </a:bodyPr>
          <a:lstStyle/>
          <a:p>
            <a:r>
              <a:rPr lang="en-US" dirty="0" smtClean="0"/>
              <a:t>Layered linear deterministic network </a:t>
            </a:r>
          </a:p>
          <a:p>
            <a:pPr lvl="1"/>
            <a:r>
              <a:rPr lang="en-US" dirty="0" err="1" smtClean="0">
                <a:solidFill>
                  <a:srgbClr val="000000"/>
                </a:solidFill>
              </a:rPr>
              <a:t>MinCut</a:t>
            </a:r>
            <a:r>
              <a:rPr lang="en-US" dirty="0">
                <a:solidFill>
                  <a:srgbClr val="000000"/>
                </a:solidFill>
              </a:rPr>
              <a:t>(</a:t>
            </a:r>
            <a:r>
              <a:rPr lang="en-US" dirty="0" err="1">
                <a:solidFill>
                  <a:srgbClr val="000000"/>
                </a:solidFill>
              </a:rPr>
              <a:t>s</a:t>
            </a:r>
            <a:r>
              <a:rPr lang="en-US" i="1" baseline="-25000" dirty="0" err="1">
                <a:solidFill>
                  <a:srgbClr val="000000"/>
                </a:solidFill>
              </a:rPr>
              <a:t>i</a:t>
            </a:r>
            <a:r>
              <a:rPr lang="en-US" dirty="0" smtClean="0">
                <a:solidFill>
                  <a:srgbClr val="000000"/>
                </a:solidFill>
              </a:rPr>
              <a:t>; d</a:t>
            </a:r>
            <a:r>
              <a:rPr lang="en-US" i="1" baseline="-25000" dirty="0" smtClean="0">
                <a:solidFill>
                  <a:srgbClr val="000000"/>
                </a:solidFill>
              </a:rPr>
              <a:t>i</a:t>
            </a:r>
            <a:r>
              <a:rPr lang="en-US" dirty="0">
                <a:solidFill>
                  <a:srgbClr val="000000"/>
                </a:solidFill>
              </a:rPr>
              <a:t>) = </a:t>
            </a:r>
            <a:r>
              <a:rPr lang="en-US" dirty="0" smtClean="0">
                <a:solidFill>
                  <a:srgbClr val="000000"/>
                </a:solidFill>
              </a:rPr>
              <a:t>1, </a:t>
            </a:r>
            <a:r>
              <a:rPr lang="en-US" i="1" dirty="0" err="1" smtClean="0">
                <a:solidFill>
                  <a:srgbClr val="000000"/>
                </a:solidFill>
              </a:rPr>
              <a:t>i</a:t>
            </a:r>
            <a:r>
              <a:rPr lang="en-US" dirty="0" smtClean="0">
                <a:solidFill>
                  <a:srgbClr val="000000"/>
                </a:solidFill>
              </a:rPr>
              <a:t> = 1,2</a:t>
            </a:r>
          </a:p>
        </p:txBody>
      </p:sp>
      <p:cxnSp>
        <p:nvCxnSpPr>
          <p:cNvPr id="5" name="Straight Arrow Connector 4"/>
          <p:cNvCxnSpPr/>
          <p:nvPr/>
        </p:nvCxnSpPr>
        <p:spPr>
          <a:xfrm rot="5400000" flipH="1" flipV="1">
            <a:off x="4050906" y="4159648"/>
            <a:ext cx="2721768" cy="1587"/>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410995" y="5521325"/>
            <a:ext cx="2971800" cy="1588"/>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pic>
        <p:nvPicPr>
          <p:cNvPr id="10" name="Picture 9" descr="latex-image-1.pdf"/>
          <p:cNvPicPr>
            <a:picLocks noChangeAspect="1"/>
          </p:cNvPicPr>
          <p:nvPr/>
        </p:nvPicPr>
        <p:blipFill>
          <a:blip r:embed="rId4"/>
          <a:stretch>
            <a:fillRect/>
          </a:stretch>
        </p:blipFill>
        <p:spPr>
          <a:xfrm>
            <a:off x="8458995" y="5335032"/>
            <a:ext cx="241300" cy="203200"/>
          </a:xfrm>
          <a:prstGeom prst="rect">
            <a:avLst/>
          </a:prstGeom>
        </p:spPr>
      </p:pic>
      <p:pic>
        <p:nvPicPr>
          <p:cNvPr id="11" name="Picture 10" descr="latex-image-1.pdf"/>
          <p:cNvPicPr>
            <a:picLocks noChangeAspect="1"/>
          </p:cNvPicPr>
          <p:nvPr/>
        </p:nvPicPr>
        <p:blipFill>
          <a:blip r:embed="rId5"/>
          <a:stretch>
            <a:fillRect/>
          </a:stretch>
        </p:blipFill>
        <p:spPr>
          <a:xfrm>
            <a:off x="5080795" y="2657476"/>
            <a:ext cx="254000" cy="203200"/>
          </a:xfrm>
          <a:prstGeom prst="rect">
            <a:avLst/>
          </a:prstGeom>
        </p:spPr>
      </p:pic>
      <p:pic>
        <p:nvPicPr>
          <p:cNvPr id="19" name="Picture 18" descr="latex-image-1.pdf"/>
          <p:cNvPicPr>
            <a:picLocks noChangeAspect="1"/>
          </p:cNvPicPr>
          <p:nvPr/>
        </p:nvPicPr>
        <p:blipFill>
          <a:blip r:embed="rId6"/>
          <a:stretch>
            <a:fillRect/>
          </a:stretch>
        </p:blipFill>
        <p:spPr>
          <a:xfrm>
            <a:off x="7536658" y="5575300"/>
            <a:ext cx="431800" cy="215900"/>
          </a:xfrm>
          <a:prstGeom prst="rect">
            <a:avLst/>
          </a:prstGeom>
        </p:spPr>
      </p:pic>
      <p:pic>
        <p:nvPicPr>
          <p:cNvPr id="20" name="Picture 19" descr="latex-image-1.pdf"/>
          <p:cNvPicPr>
            <a:picLocks noChangeAspect="1"/>
          </p:cNvPicPr>
          <p:nvPr/>
        </p:nvPicPr>
        <p:blipFill>
          <a:blip r:embed="rId7"/>
          <a:stretch>
            <a:fillRect/>
          </a:stretch>
        </p:blipFill>
        <p:spPr>
          <a:xfrm>
            <a:off x="4902995" y="3127375"/>
            <a:ext cx="431800" cy="215900"/>
          </a:xfrm>
          <a:prstGeom prst="rect">
            <a:avLst/>
          </a:prstGeom>
        </p:spPr>
      </p:pic>
      <p:sp>
        <p:nvSpPr>
          <p:cNvPr id="21" name="TextBox 20"/>
          <p:cNvSpPr txBox="1"/>
          <p:nvPr/>
        </p:nvSpPr>
        <p:spPr>
          <a:xfrm>
            <a:off x="5867400" y="4232276"/>
            <a:ext cx="914400" cy="1200329"/>
          </a:xfrm>
          <a:prstGeom prst="rect">
            <a:avLst/>
          </a:prstGeom>
          <a:noFill/>
        </p:spPr>
        <p:txBody>
          <a:bodyPr wrap="square" rtlCol="0">
            <a:spAutoFit/>
          </a:bodyPr>
          <a:lstStyle/>
          <a:p>
            <a:r>
              <a:rPr lang="en-US" dirty="0" smtClean="0">
                <a:solidFill>
                  <a:srgbClr val="0000FF"/>
                </a:solidFill>
              </a:rPr>
              <a:t>Time sharing </a:t>
            </a:r>
            <a:r>
              <a:rPr lang="en-US" dirty="0">
                <a:solidFill>
                  <a:srgbClr val="0000FF"/>
                </a:solidFill>
              </a:rPr>
              <a:t>i</a:t>
            </a:r>
            <a:r>
              <a:rPr lang="en-US" dirty="0" smtClean="0">
                <a:solidFill>
                  <a:srgbClr val="0000FF"/>
                </a:solidFill>
              </a:rPr>
              <a:t>nner bound</a:t>
            </a:r>
            <a:endParaRPr lang="en-US" dirty="0">
              <a:solidFill>
                <a:srgbClr val="0000FF"/>
              </a:solidFill>
            </a:endParaRPr>
          </a:p>
        </p:txBody>
      </p:sp>
      <p:cxnSp>
        <p:nvCxnSpPr>
          <p:cNvPr id="23" name="Straight Connector 22"/>
          <p:cNvCxnSpPr>
            <a:stCxn id="17" idx="0"/>
            <a:endCxn id="17" idx="4"/>
          </p:cNvCxnSpPr>
          <p:nvPr/>
        </p:nvCxnSpPr>
        <p:spPr>
          <a:xfrm rot="16200000" flipH="1">
            <a:off x="5412584" y="3235325"/>
            <a:ext cx="2286000" cy="2286000"/>
          </a:xfrm>
          <a:prstGeom prst="line">
            <a:avLst/>
          </a:prstGeom>
          <a:ln w="381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412584" y="3235325"/>
            <a:ext cx="2286001" cy="2286000"/>
          </a:xfrm>
          <a:prstGeom prst="bentConnector3">
            <a:avLst>
              <a:gd name="adj1" fmla="val 100397"/>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697790" y="3343275"/>
            <a:ext cx="912810" cy="923330"/>
          </a:xfrm>
          <a:prstGeom prst="rect">
            <a:avLst/>
          </a:prstGeom>
          <a:noFill/>
        </p:spPr>
        <p:txBody>
          <a:bodyPr wrap="square" rtlCol="0">
            <a:spAutoFit/>
          </a:bodyPr>
          <a:lstStyle/>
          <a:p>
            <a:r>
              <a:rPr lang="en-US" dirty="0" smtClean="0">
                <a:solidFill>
                  <a:srgbClr val="FF0000"/>
                </a:solidFill>
              </a:rPr>
              <a:t>Trivial outer bound</a:t>
            </a:r>
            <a:endParaRPr lang="en-US" dirty="0">
              <a:solidFill>
                <a:srgbClr val="FF0000"/>
              </a:solidFill>
            </a:endParaRPr>
          </a:p>
        </p:txBody>
      </p:sp>
      <p:pic>
        <p:nvPicPr>
          <p:cNvPr id="37" name="Picture 36" descr="latex-image-1.pdf"/>
          <p:cNvPicPr>
            <a:picLocks noChangeAspect="1"/>
          </p:cNvPicPr>
          <p:nvPr/>
        </p:nvPicPr>
        <p:blipFill>
          <a:blip r:embed="rId8"/>
          <a:stretch>
            <a:fillRect/>
          </a:stretch>
        </p:blipFill>
        <p:spPr>
          <a:xfrm>
            <a:off x="7752558" y="3127375"/>
            <a:ext cx="431800" cy="215900"/>
          </a:xfrm>
          <a:prstGeom prst="rect">
            <a:avLst/>
          </a:prstGeom>
        </p:spPr>
      </p:pic>
      <p:sp>
        <p:nvSpPr>
          <p:cNvPr id="40" name="Freeform 39"/>
          <p:cNvSpPr/>
          <p:nvPr/>
        </p:nvSpPr>
        <p:spPr>
          <a:xfrm>
            <a:off x="5459186" y="3261179"/>
            <a:ext cx="2222500" cy="2213428"/>
          </a:xfrm>
          <a:custGeom>
            <a:avLst/>
            <a:gdLst>
              <a:gd name="connsiteX0" fmla="*/ 0 w 2222500"/>
              <a:gd name="connsiteY0" fmla="*/ 0 h 2213428"/>
              <a:gd name="connsiteX1" fmla="*/ 934357 w 2222500"/>
              <a:gd name="connsiteY1" fmla="*/ 244928 h 2213428"/>
              <a:gd name="connsiteX2" fmla="*/ 1796143 w 2222500"/>
              <a:gd name="connsiteY2" fmla="*/ 961571 h 2213428"/>
              <a:gd name="connsiteX3" fmla="*/ 2222500 w 2222500"/>
              <a:gd name="connsiteY3" fmla="*/ 2213428 h 2213428"/>
            </a:gdLst>
            <a:ahLst/>
            <a:cxnLst>
              <a:cxn ang="0">
                <a:pos x="connsiteX0" y="connsiteY0"/>
              </a:cxn>
              <a:cxn ang="0">
                <a:pos x="connsiteX1" y="connsiteY1"/>
              </a:cxn>
              <a:cxn ang="0">
                <a:pos x="connsiteX2" y="connsiteY2"/>
              </a:cxn>
              <a:cxn ang="0">
                <a:pos x="connsiteX3" y="connsiteY3"/>
              </a:cxn>
            </a:cxnLst>
            <a:rect l="l" t="t" r="r" b="b"/>
            <a:pathLst>
              <a:path w="2222500" h="2213428">
                <a:moveTo>
                  <a:pt x="0" y="0"/>
                </a:moveTo>
                <a:cubicBezTo>
                  <a:pt x="317500" y="42333"/>
                  <a:pt x="635000" y="84666"/>
                  <a:pt x="934357" y="244928"/>
                </a:cubicBezTo>
                <a:cubicBezTo>
                  <a:pt x="1233714" y="405190"/>
                  <a:pt x="1581453" y="633488"/>
                  <a:pt x="1796143" y="961571"/>
                </a:cubicBezTo>
                <a:cubicBezTo>
                  <a:pt x="2010833" y="1289654"/>
                  <a:pt x="2222500" y="2213428"/>
                  <a:pt x="2222500" y="2213428"/>
                </a:cubicBezTo>
              </a:path>
            </a:pathLst>
          </a:custGeom>
          <a:ln w="38100">
            <a:solidFill>
              <a:srgbClr val="008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6533358" y="3343275"/>
            <a:ext cx="1219200" cy="369332"/>
          </a:xfrm>
          <a:prstGeom prst="rect">
            <a:avLst/>
          </a:prstGeom>
          <a:noFill/>
        </p:spPr>
        <p:txBody>
          <a:bodyPr wrap="square" rtlCol="0">
            <a:spAutoFit/>
          </a:bodyPr>
          <a:lstStyle/>
          <a:p>
            <a:r>
              <a:rPr lang="en-US" dirty="0" smtClean="0">
                <a:solidFill>
                  <a:srgbClr val="008000"/>
                </a:solidFill>
              </a:rPr>
              <a:t>Capacity?</a:t>
            </a:r>
            <a:endParaRPr lang="en-US" dirty="0">
              <a:solidFill>
                <a:srgbClr val="008000"/>
              </a:solidFill>
            </a:endParaRPr>
          </a:p>
        </p:txBody>
      </p:sp>
      <p:sp>
        <p:nvSpPr>
          <p:cNvPr id="6" name="Date Placeholder 5"/>
          <p:cNvSpPr>
            <a:spLocks noGrp="1"/>
          </p:cNvSpPr>
          <p:nvPr>
            <p:ph type="dt" sz="half" idx="10"/>
          </p:nvPr>
        </p:nvSpPr>
        <p:spPr/>
        <p:txBody>
          <a:bodyPr/>
          <a:lstStyle/>
          <a:p>
            <a:r>
              <a:rPr lang="en-US" smtClean="0"/>
              <a:t>05/14/12</a:t>
            </a:r>
            <a:endParaRPr lang="en-US"/>
          </a:p>
        </p:txBody>
      </p:sp>
      <p:sp>
        <p:nvSpPr>
          <p:cNvPr id="7" name="Footer Placeholder 6"/>
          <p:cNvSpPr>
            <a:spLocks noGrp="1"/>
          </p:cNvSpPr>
          <p:nvPr>
            <p:ph type="ftr" sz="quarter" idx="11"/>
          </p:nvPr>
        </p:nvSpPr>
        <p:spPr/>
        <p:txBody>
          <a:bodyPr/>
          <a:lstStyle/>
          <a:p>
            <a:r>
              <a:rPr lang="en-US" smtClean="0"/>
              <a:t>Wang, IE/INC Seminar, CUHK</a:t>
            </a:r>
            <a:endParaRPr lang="en-US"/>
          </a:p>
        </p:txBody>
      </p:sp>
      <p:sp>
        <p:nvSpPr>
          <p:cNvPr id="9" name="Slide Number Placeholder 8"/>
          <p:cNvSpPr>
            <a:spLocks noGrp="1"/>
          </p:cNvSpPr>
          <p:nvPr>
            <p:ph type="sldNum" sz="quarter" idx="12"/>
          </p:nvPr>
        </p:nvSpPr>
        <p:spPr/>
        <p:txBody>
          <a:bodyPr/>
          <a:lstStyle/>
          <a:p>
            <a:fld id="{96CDC0D9-0CA3-804C-9128-A00EFB483DE0}" type="slidenum">
              <a:rPr lang="en-US" smtClean="0"/>
              <a:pPr/>
              <a:t>25</a:t>
            </a:fld>
            <a:endParaRPr lang="en-US"/>
          </a:p>
        </p:txBody>
      </p:sp>
      <p:pic>
        <p:nvPicPr>
          <p:cNvPr id="4" name="Picture 3"/>
          <p:cNvPicPr>
            <a:picLocks noChangeAspect="1"/>
          </p:cNvPicPr>
          <p:nvPr/>
        </p:nvPicPr>
        <p:blipFill>
          <a:blip r:embed="rId9"/>
          <a:stretch>
            <a:fillRect/>
          </a:stretch>
        </p:blipFill>
        <p:spPr>
          <a:xfrm>
            <a:off x="1447800" y="2639219"/>
            <a:ext cx="3124200" cy="2609850"/>
          </a:xfrm>
          <a:prstGeom prst="rect">
            <a:avLst/>
          </a:prstGeom>
        </p:spPr>
      </p:pic>
      <p:sp>
        <p:nvSpPr>
          <p:cNvPr id="12" name="TextBox 11"/>
          <p:cNvSpPr txBox="1"/>
          <p:nvPr/>
        </p:nvSpPr>
        <p:spPr>
          <a:xfrm>
            <a:off x="1196129" y="2133600"/>
            <a:ext cx="1247006" cy="461665"/>
          </a:xfrm>
          <a:prstGeom prst="rect">
            <a:avLst/>
          </a:prstGeom>
          <a:noFill/>
        </p:spPr>
        <p:txBody>
          <a:bodyPr wrap="none" rtlCol="0">
            <a:spAutoFit/>
          </a:bodyPr>
          <a:lstStyle/>
          <a:p>
            <a:r>
              <a:rPr lang="en-US" sz="2400" dirty="0" smtClean="0"/>
              <a:t>Example</a:t>
            </a:r>
            <a:endParaRPr lang="en-US" sz="2400" dirty="0"/>
          </a:p>
        </p:txBody>
      </p:sp>
      <p:sp>
        <p:nvSpPr>
          <p:cNvPr id="13" name="TextBox 12"/>
          <p:cNvSpPr txBox="1"/>
          <p:nvPr/>
        </p:nvSpPr>
        <p:spPr>
          <a:xfrm>
            <a:off x="1196129" y="5321577"/>
            <a:ext cx="861271" cy="369332"/>
          </a:xfrm>
          <a:prstGeom prst="rect">
            <a:avLst/>
          </a:prstGeom>
          <a:noFill/>
        </p:spPr>
        <p:txBody>
          <a:bodyPr wrap="none" rtlCol="0">
            <a:spAutoFit/>
          </a:bodyPr>
          <a:lstStyle/>
          <a:p>
            <a:r>
              <a:rPr lang="en-US" dirty="0" smtClean="0"/>
              <a:t>Layer 0</a:t>
            </a:r>
            <a:endParaRPr lang="en-US" dirty="0"/>
          </a:p>
        </p:txBody>
      </p:sp>
      <p:sp>
        <p:nvSpPr>
          <p:cNvPr id="26" name="TextBox 25"/>
          <p:cNvSpPr txBox="1"/>
          <p:nvPr/>
        </p:nvSpPr>
        <p:spPr>
          <a:xfrm>
            <a:off x="2590800" y="5306219"/>
            <a:ext cx="861271" cy="369332"/>
          </a:xfrm>
          <a:prstGeom prst="rect">
            <a:avLst/>
          </a:prstGeom>
          <a:noFill/>
        </p:spPr>
        <p:txBody>
          <a:bodyPr wrap="none" rtlCol="0">
            <a:spAutoFit/>
          </a:bodyPr>
          <a:lstStyle/>
          <a:p>
            <a:r>
              <a:rPr lang="en-US" dirty="0" smtClean="0"/>
              <a:t>Layer 1</a:t>
            </a:r>
            <a:endParaRPr lang="en-US" dirty="0"/>
          </a:p>
        </p:txBody>
      </p:sp>
      <p:sp>
        <p:nvSpPr>
          <p:cNvPr id="27" name="TextBox 26"/>
          <p:cNvSpPr txBox="1"/>
          <p:nvPr/>
        </p:nvSpPr>
        <p:spPr>
          <a:xfrm>
            <a:off x="3939329" y="5321577"/>
            <a:ext cx="861271" cy="369332"/>
          </a:xfrm>
          <a:prstGeom prst="rect">
            <a:avLst/>
          </a:prstGeom>
          <a:noFill/>
        </p:spPr>
        <p:txBody>
          <a:bodyPr wrap="none" rtlCol="0">
            <a:spAutoFit/>
          </a:bodyPr>
          <a:lstStyle/>
          <a:p>
            <a:r>
              <a:rPr lang="en-US" dirty="0" smtClean="0"/>
              <a:t>Layer 2</a:t>
            </a:r>
            <a:endParaRPr lang="en-US" dirty="0"/>
          </a:p>
        </p:txBody>
      </p:sp>
      <p:sp>
        <p:nvSpPr>
          <p:cNvPr id="28" name="TextBox 27"/>
          <p:cNvSpPr txBox="1"/>
          <p:nvPr/>
        </p:nvSpPr>
        <p:spPr>
          <a:xfrm>
            <a:off x="4844624" y="2133600"/>
            <a:ext cx="1229123" cy="461665"/>
          </a:xfrm>
          <a:prstGeom prst="rect">
            <a:avLst/>
          </a:prstGeom>
          <a:noFill/>
        </p:spPr>
        <p:txBody>
          <a:bodyPr wrap="none" rtlCol="0">
            <a:spAutoFit/>
          </a:bodyPr>
          <a:lstStyle/>
          <a:p>
            <a:r>
              <a:rPr lang="en-US" sz="2400" dirty="0" smtClean="0"/>
              <a:t>Baseline</a:t>
            </a:r>
            <a:endParaRPr lang="en-US" sz="2400" dirty="0"/>
          </a:p>
        </p:txBody>
      </p:sp>
    </p:spTree>
    <p:custDataLst>
      <p:tags r:id="rId1"/>
    </p:custDataLst>
    <p:extLst>
      <p:ext uri="{BB962C8B-B14F-4D97-AF65-F5344CB8AC3E}">
        <p14:creationId xmlns:p14="http://schemas.microsoft.com/office/powerpoint/2010/main" xmlns="" val="3293206036"/>
      </p:ext>
    </p:extLst>
  </p:cSld>
  <p:clrMapOvr>
    <a:masterClrMapping/>
  </p:clrMapOvr>
  <mc:AlternateContent xmlns:mc="http://schemas.openxmlformats.org/markup-compatibility/2006">
    <mc:Choice xmlns:p14="http://schemas.microsoft.com/office/powerpoint/2010/main" xmlns="" Requires="p14">
      <p:transition spd="slow" p14:dur="2000" advTm="48933"/>
    </mc:Choice>
    <mc:Fallback>
      <p:transition spd="slow" advTm="489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build="p"/>
      <p:bldP spid="21" grpId="0"/>
      <p:bldP spid="36" grpId="0"/>
      <p:bldP spid="40" grpId="0" animBg="1"/>
      <p:bldP spid="41" grpId="0"/>
      <p:bldP spid="12" grpId="0"/>
      <p:bldP spid="13" grpId="0"/>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 Result</a:t>
            </a:r>
            <a:endParaRPr lang="en-US" dirty="0"/>
          </a:p>
        </p:txBody>
      </p:sp>
      <p:pic>
        <p:nvPicPr>
          <p:cNvPr id="4" name="Picture 3" descr="CapRegions_P.pdf"/>
          <p:cNvPicPr>
            <a:picLocks noChangeAspect="1"/>
          </p:cNvPicPr>
          <p:nvPr/>
        </p:nvPicPr>
        <p:blipFill>
          <a:blip r:embed="rId4"/>
          <a:stretch>
            <a:fillRect/>
          </a:stretch>
        </p:blipFill>
        <p:spPr>
          <a:xfrm>
            <a:off x="3291840" y="2971800"/>
            <a:ext cx="3225800" cy="3225800"/>
          </a:xfrm>
          <a:prstGeom prst="rect">
            <a:avLst/>
          </a:prstGeom>
        </p:spPr>
      </p:pic>
      <p:pic>
        <p:nvPicPr>
          <p:cNvPr id="5" name="Picture 4" descr="CapRegions_T12.pdf"/>
          <p:cNvPicPr>
            <a:picLocks noChangeAspect="1"/>
          </p:cNvPicPr>
          <p:nvPr/>
        </p:nvPicPr>
        <p:blipFill>
          <a:blip r:embed="rId5"/>
          <a:stretch>
            <a:fillRect/>
          </a:stretch>
        </p:blipFill>
        <p:spPr>
          <a:xfrm>
            <a:off x="3291840" y="2971800"/>
            <a:ext cx="3225800" cy="3225800"/>
          </a:xfrm>
          <a:prstGeom prst="rect">
            <a:avLst/>
          </a:prstGeom>
        </p:spPr>
      </p:pic>
      <p:pic>
        <p:nvPicPr>
          <p:cNvPr id="6" name="Picture 5" descr="CapRegions_T21.pdf"/>
          <p:cNvPicPr>
            <a:picLocks noChangeAspect="1"/>
          </p:cNvPicPr>
          <p:nvPr/>
        </p:nvPicPr>
        <p:blipFill>
          <a:blip r:embed="rId6"/>
          <a:stretch>
            <a:fillRect/>
          </a:stretch>
        </p:blipFill>
        <p:spPr>
          <a:xfrm>
            <a:off x="3291840" y="2971800"/>
            <a:ext cx="3225800" cy="3225800"/>
          </a:xfrm>
          <a:prstGeom prst="rect">
            <a:avLst/>
          </a:prstGeom>
        </p:spPr>
      </p:pic>
      <p:pic>
        <p:nvPicPr>
          <p:cNvPr id="7" name="Picture 6" descr="CapRegions_T.pdf"/>
          <p:cNvPicPr>
            <a:picLocks noChangeAspect="1"/>
          </p:cNvPicPr>
          <p:nvPr/>
        </p:nvPicPr>
        <p:blipFill>
          <a:blip r:embed="rId7"/>
          <a:stretch>
            <a:fillRect/>
          </a:stretch>
        </p:blipFill>
        <p:spPr>
          <a:xfrm>
            <a:off x="3291840" y="2971800"/>
            <a:ext cx="3225800" cy="3225800"/>
          </a:xfrm>
          <a:prstGeom prst="rect">
            <a:avLst/>
          </a:prstGeom>
        </p:spPr>
      </p:pic>
      <p:pic>
        <p:nvPicPr>
          <p:cNvPr id="8" name="Picture 7" descr="CapRegions_S.pdf"/>
          <p:cNvPicPr>
            <a:picLocks noChangeAspect="1"/>
          </p:cNvPicPr>
          <p:nvPr/>
        </p:nvPicPr>
        <p:blipFill>
          <a:blip r:embed="rId8"/>
          <a:stretch>
            <a:fillRect/>
          </a:stretch>
        </p:blipFill>
        <p:spPr>
          <a:xfrm>
            <a:off x="3291840" y="2971800"/>
            <a:ext cx="3225800" cy="3225800"/>
          </a:xfrm>
          <a:prstGeom prst="rect">
            <a:avLst/>
          </a:prstGeom>
        </p:spPr>
      </p:pic>
      <p:sp>
        <p:nvSpPr>
          <p:cNvPr id="9" name="Date Placeholder 8"/>
          <p:cNvSpPr>
            <a:spLocks noGrp="1"/>
          </p:cNvSpPr>
          <p:nvPr>
            <p:ph type="dt" sz="half" idx="10"/>
          </p:nvPr>
        </p:nvSpPr>
        <p:spPr/>
        <p:txBody>
          <a:bodyPr/>
          <a:lstStyle/>
          <a:p>
            <a:r>
              <a:rPr lang="en-US" smtClean="0"/>
              <a:t>05/14/12</a:t>
            </a:r>
            <a:endParaRPr lang="en-US"/>
          </a:p>
        </p:txBody>
      </p:sp>
      <p:sp>
        <p:nvSpPr>
          <p:cNvPr id="10" name="Footer Placeholder 9"/>
          <p:cNvSpPr>
            <a:spLocks noGrp="1"/>
          </p:cNvSpPr>
          <p:nvPr>
            <p:ph type="ftr" sz="quarter" idx="11"/>
          </p:nvPr>
        </p:nvSpPr>
        <p:spPr/>
        <p:txBody>
          <a:bodyPr/>
          <a:lstStyle/>
          <a:p>
            <a:r>
              <a:rPr lang="en-US" smtClean="0"/>
              <a:t>Wang, IE/INC Seminar, CUHK</a:t>
            </a:r>
            <a:endParaRPr lang="en-US"/>
          </a:p>
        </p:txBody>
      </p:sp>
      <p:sp>
        <p:nvSpPr>
          <p:cNvPr id="11" name="Slide Number Placeholder 10"/>
          <p:cNvSpPr>
            <a:spLocks noGrp="1"/>
          </p:cNvSpPr>
          <p:nvPr>
            <p:ph type="sldNum" sz="quarter" idx="12"/>
          </p:nvPr>
        </p:nvSpPr>
        <p:spPr/>
        <p:txBody>
          <a:bodyPr/>
          <a:lstStyle/>
          <a:p>
            <a:fld id="{96CDC0D9-0CA3-804C-9128-A00EFB483DE0}" type="slidenum">
              <a:rPr lang="en-US" smtClean="0"/>
              <a:pPr/>
              <a:t>26</a:t>
            </a:fld>
            <a:endParaRPr lang="en-US"/>
          </a:p>
        </p:txBody>
      </p:sp>
      <p:sp>
        <p:nvSpPr>
          <p:cNvPr id="28" name="Content Placeholder 2"/>
          <p:cNvSpPr>
            <a:spLocks noGrp="1"/>
          </p:cNvSpPr>
          <p:nvPr>
            <p:ph idx="1"/>
          </p:nvPr>
        </p:nvSpPr>
        <p:spPr>
          <a:xfrm>
            <a:off x="457200" y="1128030"/>
            <a:ext cx="8229600" cy="1996170"/>
          </a:xfrm>
        </p:spPr>
        <p:txBody>
          <a:bodyPr>
            <a:normAutofit/>
          </a:bodyPr>
          <a:lstStyle/>
          <a:p>
            <a:r>
              <a:rPr lang="en-US" smtClean="0"/>
              <a:t>Layered linear </a:t>
            </a:r>
            <a:r>
              <a:rPr lang="en-US" dirty="0" smtClean="0"/>
              <a:t>deterministic network </a:t>
            </a:r>
          </a:p>
          <a:p>
            <a:pPr lvl="1"/>
            <a:r>
              <a:rPr lang="en-US" dirty="0" err="1" smtClean="0">
                <a:solidFill>
                  <a:srgbClr val="000000"/>
                </a:solidFill>
              </a:rPr>
              <a:t>MinCut</a:t>
            </a:r>
            <a:r>
              <a:rPr lang="en-US" dirty="0">
                <a:solidFill>
                  <a:srgbClr val="000000"/>
                </a:solidFill>
              </a:rPr>
              <a:t>(</a:t>
            </a:r>
            <a:r>
              <a:rPr lang="en-US" dirty="0" err="1">
                <a:solidFill>
                  <a:srgbClr val="000000"/>
                </a:solidFill>
              </a:rPr>
              <a:t>s</a:t>
            </a:r>
            <a:r>
              <a:rPr lang="en-US" i="1" baseline="-25000" dirty="0" err="1">
                <a:solidFill>
                  <a:srgbClr val="000000"/>
                </a:solidFill>
              </a:rPr>
              <a:t>i</a:t>
            </a:r>
            <a:r>
              <a:rPr lang="en-US" dirty="0" smtClean="0">
                <a:solidFill>
                  <a:srgbClr val="000000"/>
                </a:solidFill>
              </a:rPr>
              <a:t>; d</a:t>
            </a:r>
            <a:r>
              <a:rPr lang="en-US" i="1" baseline="-25000" dirty="0" smtClean="0">
                <a:solidFill>
                  <a:srgbClr val="000000"/>
                </a:solidFill>
              </a:rPr>
              <a:t>i</a:t>
            </a:r>
            <a:r>
              <a:rPr lang="en-US" dirty="0">
                <a:solidFill>
                  <a:srgbClr val="000000"/>
                </a:solidFill>
              </a:rPr>
              <a:t>) = </a:t>
            </a:r>
            <a:r>
              <a:rPr lang="en-US" dirty="0" smtClean="0">
                <a:solidFill>
                  <a:srgbClr val="000000"/>
                </a:solidFill>
              </a:rPr>
              <a:t>1, </a:t>
            </a:r>
            <a:r>
              <a:rPr lang="en-US" i="1" dirty="0" err="1" smtClean="0">
                <a:solidFill>
                  <a:srgbClr val="000000"/>
                </a:solidFill>
              </a:rPr>
              <a:t>i</a:t>
            </a:r>
            <a:r>
              <a:rPr lang="en-US" dirty="0" smtClean="0">
                <a:solidFill>
                  <a:srgbClr val="000000"/>
                </a:solidFill>
              </a:rPr>
              <a:t> = 1,2</a:t>
            </a:r>
          </a:p>
          <a:p>
            <a:pPr lvl="1"/>
            <a:r>
              <a:rPr lang="en-US" b="1" dirty="0" smtClean="0">
                <a:solidFill>
                  <a:srgbClr val="000000"/>
                </a:solidFill>
              </a:rPr>
              <a:t>Characterize the two-unicast capacity region</a:t>
            </a:r>
          </a:p>
          <a:p>
            <a:pPr lvl="1"/>
            <a:r>
              <a:rPr lang="en-US" dirty="0" smtClean="0">
                <a:solidFill>
                  <a:srgbClr val="000000"/>
                </a:solidFill>
              </a:rPr>
              <a:t>Must be one of the following five</a:t>
            </a:r>
          </a:p>
        </p:txBody>
      </p:sp>
      <p:pic>
        <p:nvPicPr>
          <p:cNvPr id="29" name="Picture 28" descr="CapRegions_P.pdf"/>
          <p:cNvPicPr>
            <a:picLocks noChangeAspect="1"/>
          </p:cNvPicPr>
          <p:nvPr/>
        </p:nvPicPr>
        <p:blipFill>
          <a:blip r:embed="rId4"/>
          <a:stretch>
            <a:fillRect/>
          </a:stretch>
        </p:blipFill>
        <p:spPr>
          <a:xfrm>
            <a:off x="5394960" y="3322320"/>
            <a:ext cx="1935480" cy="1935480"/>
          </a:xfrm>
          <a:prstGeom prst="rect">
            <a:avLst/>
          </a:prstGeom>
        </p:spPr>
      </p:pic>
      <p:pic>
        <p:nvPicPr>
          <p:cNvPr id="30" name="Picture 29" descr="CapRegions_T12.pdf"/>
          <p:cNvPicPr>
            <a:picLocks noChangeAspect="1"/>
          </p:cNvPicPr>
          <p:nvPr/>
        </p:nvPicPr>
        <p:blipFill>
          <a:blip r:embed="rId5"/>
          <a:stretch>
            <a:fillRect/>
          </a:stretch>
        </p:blipFill>
        <p:spPr>
          <a:xfrm>
            <a:off x="2103120" y="3322320"/>
            <a:ext cx="1935480" cy="1935480"/>
          </a:xfrm>
          <a:prstGeom prst="rect">
            <a:avLst/>
          </a:prstGeom>
        </p:spPr>
      </p:pic>
      <p:pic>
        <p:nvPicPr>
          <p:cNvPr id="31" name="Picture 30" descr="CapRegions_T21.pdf"/>
          <p:cNvPicPr>
            <a:picLocks noChangeAspect="1"/>
          </p:cNvPicPr>
          <p:nvPr/>
        </p:nvPicPr>
        <p:blipFill>
          <a:blip r:embed="rId6"/>
          <a:stretch>
            <a:fillRect/>
          </a:stretch>
        </p:blipFill>
        <p:spPr>
          <a:xfrm>
            <a:off x="3749040" y="3322320"/>
            <a:ext cx="1935480" cy="1935480"/>
          </a:xfrm>
          <a:prstGeom prst="rect">
            <a:avLst/>
          </a:prstGeom>
        </p:spPr>
      </p:pic>
      <p:pic>
        <p:nvPicPr>
          <p:cNvPr id="32" name="Picture 31" descr="CapRegions_T.pdf"/>
          <p:cNvPicPr>
            <a:picLocks noChangeAspect="1"/>
          </p:cNvPicPr>
          <p:nvPr/>
        </p:nvPicPr>
        <p:blipFill>
          <a:blip r:embed="rId7"/>
          <a:stretch>
            <a:fillRect/>
          </a:stretch>
        </p:blipFill>
        <p:spPr>
          <a:xfrm>
            <a:off x="457200" y="3322320"/>
            <a:ext cx="1935480" cy="1935480"/>
          </a:xfrm>
          <a:prstGeom prst="rect">
            <a:avLst/>
          </a:prstGeom>
        </p:spPr>
      </p:pic>
      <p:pic>
        <p:nvPicPr>
          <p:cNvPr id="35" name="Picture 34" descr="CapRegions_S.pdf"/>
          <p:cNvPicPr>
            <a:picLocks noChangeAspect="1"/>
          </p:cNvPicPr>
          <p:nvPr/>
        </p:nvPicPr>
        <p:blipFill>
          <a:blip r:embed="rId8"/>
          <a:stretch>
            <a:fillRect/>
          </a:stretch>
        </p:blipFill>
        <p:spPr>
          <a:xfrm>
            <a:off x="7040880" y="3322320"/>
            <a:ext cx="1935480" cy="1935480"/>
          </a:xfrm>
          <a:prstGeom prst="rect">
            <a:avLst/>
          </a:prstGeom>
        </p:spPr>
      </p:pic>
      <p:sp>
        <p:nvSpPr>
          <p:cNvPr id="17" name="Rectangle 16"/>
          <p:cNvSpPr/>
          <p:nvPr/>
        </p:nvSpPr>
        <p:spPr>
          <a:xfrm>
            <a:off x="476292" y="5958310"/>
            <a:ext cx="6764976" cy="369332"/>
          </a:xfrm>
          <a:prstGeom prst="rect">
            <a:avLst/>
          </a:prstGeom>
        </p:spPr>
        <p:txBody>
          <a:bodyPr wrap="square">
            <a:spAutoFit/>
          </a:bodyPr>
          <a:lstStyle/>
          <a:p>
            <a:r>
              <a:rPr lang="en-US" u="sng" dirty="0"/>
              <a:t>Joint work with </a:t>
            </a:r>
            <a:r>
              <a:rPr lang="en-US" u="sng" dirty="0" smtClean="0"/>
              <a:t>S. </a:t>
            </a:r>
            <a:r>
              <a:rPr lang="en-US" u="sng" dirty="0" err="1" smtClean="0"/>
              <a:t>Kamath</a:t>
            </a:r>
            <a:r>
              <a:rPr lang="en-US" u="sng" dirty="0" smtClean="0"/>
              <a:t> and </a:t>
            </a:r>
            <a:r>
              <a:rPr lang="en-US" u="sng" dirty="0"/>
              <a:t>D. </a:t>
            </a:r>
            <a:r>
              <a:rPr lang="en-US" u="sng" dirty="0" err="1" smtClean="0"/>
              <a:t>Tse</a:t>
            </a:r>
            <a:endParaRPr lang="en-US" u="sng" dirty="0"/>
          </a:p>
        </p:txBody>
      </p:sp>
    </p:spTree>
    <p:custDataLst>
      <p:tags r:id="rId1"/>
    </p:custDataLst>
    <p:extLst>
      <p:ext uri="{BB962C8B-B14F-4D97-AF65-F5344CB8AC3E}">
        <p14:creationId xmlns:p14="http://schemas.microsoft.com/office/powerpoint/2010/main" xmlns="" val="2250609685"/>
      </p:ext>
    </p:extLst>
  </p:cSld>
  <p:clrMapOvr>
    <a:masterClrMapping/>
  </p:clrMapOvr>
  <mc:AlternateContent xmlns:mc="http://schemas.openxmlformats.org/markup-compatibility/2006">
    <mc:Choice xmlns:p14="http://schemas.microsoft.com/office/powerpoint/2010/main" xmlns="" Requires="p14">
      <p:transition spd="slow" p14:dur="2000" advTm="46491"/>
    </mc:Choice>
    <mc:Fallback>
      <p:transition spd="slow" advTm="464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in the Result</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00FF"/>
                </a:solidFill>
              </a:rPr>
              <a:t>Some nodes </a:t>
            </a:r>
            <a:r>
              <a:rPr lang="en-US" dirty="0" smtClean="0"/>
              <a:t>are special!</a:t>
            </a:r>
          </a:p>
          <a:p>
            <a:endParaRPr lang="en-US" dirty="0" smtClean="0"/>
          </a:p>
          <a:p>
            <a:r>
              <a:rPr lang="en-US" dirty="0" smtClean="0"/>
              <a:t>Achievability – all </a:t>
            </a:r>
            <a:r>
              <a:rPr lang="en-US" dirty="0"/>
              <a:t>nodes do random linear coding</a:t>
            </a:r>
            <a:r>
              <a:rPr lang="en-US" dirty="0" smtClean="0"/>
              <a:t>,</a:t>
            </a:r>
          </a:p>
          <a:p>
            <a:pPr marL="347663" indent="0">
              <a:buNone/>
            </a:pPr>
            <a:r>
              <a:rPr lang="en-US" dirty="0" smtClean="0">
                <a:solidFill>
                  <a:srgbClr val="FF0000"/>
                </a:solidFill>
              </a:rPr>
              <a:t>Except 4</a:t>
            </a:r>
            <a:r>
              <a:rPr lang="en-US" dirty="0" smtClean="0">
                <a:solidFill>
                  <a:srgbClr val="000000"/>
                </a:solidFill>
              </a:rPr>
              <a:t> of </a:t>
            </a:r>
            <a:r>
              <a:rPr lang="en-US" dirty="0" smtClean="0">
                <a:solidFill>
                  <a:srgbClr val="0000FF"/>
                </a:solidFill>
              </a:rPr>
              <a:t>these nodes</a:t>
            </a:r>
          </a:p>
          <a:p>
            <a:endParaRPr lang="en-US" dirty="0" smtClean="0"/>
          </a:p>
          <a:p>
            <a:r>
              <a:rPr lang="en-US" dirty="0" smtClean="0"/>
              <a:t>Outer Bound – suffices to check </a:t>
            </a:r>
            <a:r>
              <a:rPr lang="en-US" dirty="0" smtClean="0">
                <a:solidFill>
                  <a:srgbClr val="0000FF"/>
                </a:solidFill>
              </a:rPr>
              <a:t>their properties</a:t>
            </a:r>
          </a:p>
          <a:p>
            <a:pPr marL="347663" indent="0">
              <a:buNone/>
            </a:pPr>
            <a:r>
              <a:rPr lang="en-US" dirty="0" smtClean="0">
                <a:solidFill>
                  <a:srgbClr val="FF0000"/>
                </a:solidFill>
              </a:rPr>
              <a:t>No need to check others</a:t>
            </a:r>
          </a:p>
          <a:p>
            <a:endParaRPr lang="en-US" dirty="0" smtClean="0"/>
          </a:p>
          <a:p>
            <a:r>
              <a:rPr lang="en-US" dirty="0" smtClean="0"/>
              <a:t>Systematic approach to identify them</a:t>
            </a:r>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96CDC0D9-0CA3-804C-9128-A00EFB483DE0}" type="slidenum">
              <a:rPr lang="en-US" smtClean="0"/>
              <a:pPr/>
              <a:t>27</a:t>
            </a:fld>
            <a:endParaRPr lang="en-US" dirty="0"/>
          </a:p>
        </p:txBody>
      </p:sp>
    </p:spTree>
    <p:custDataLst>
      <p:tags r:id="rId1"/>
    </p:custDataLst>
    <p:extLst>
      <p:ext uri="{BB962C8B-B14F-4D97-AF65-F5344CB8AC3E}">
        <p14:creationId xmlns:p14="http://schemas.microsoft.com/office/powerpoint/2010/main" xmlns="" val="3008463486"/>
      </p:ext>
    </p:extLst>
  </p:cSld>
  <p:clrMapOvr>
    <a:masterClrMapping/>
  </p:clrMapOvr>
  <mc:AlternateContent xmlns:mc="http://schemas.openxmlformats.org/markup-compatibility/2006">
    <mc:Choice xmlns:p14="http://schemas.microsoft.com/office/powerpoint/2010/main" xmlns="" Requires="p14">
      <p:transition spd="slow" p14:dur="2000" advTm="9974"/>
    </mc:Choice>
    <mc:Fallback>
      <p:transition spd="slow" advTm="99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dirty="0"/>
          </a:p>
        </p:txBody>
      </p:sp>
      <p:sp>
        <p:nvSpPr>
          <p:cNvPr id="3" name="Content Placeholder 2"/>
          <p:cNvSpPr>
            <a:spLocks noGrp="1"/>
          </p:cNvSpPr>
          <p:nvPr>
            <p:ph idx="1"/>
          </p:nvPr>
        </p:nvSpPr>
        <p:spPr/>
        <p:txBody>
          <a:bodyPr>
            <a:normAutofit/>
          </a:bodyPr>
          <a:lstStyle/>
          <a:p>
            <a:r>
              <a:rPr lang="en-US" dirty="0" smtClean="0"/>
              <a:t>Cooperative Interference Management</a:t>
            </a:r>
          </a:p>
          <a:p>
            <a:pPr lvl="1"/>
            <a:r>
              <a:rPr lang="en-US" dirty="0" smtClean="0"/>
              <a:t>Capacity characterized approximately</a:t>
            </a:r>
          </a:p>
          <a:p>
            <a:pPr lvl="1"/>
            <a:r>
              <a:rPr lang="en-US" dirty="0" smtClean="0"/>
              <a:t>Linear vs. Saturation Region</a:t>
            </a:r>
          </a:p>
          <a:p>
            <a:pPr lvl="1"/>
            <a:r>
              <a:rPr lang="en-US" b="1" dirty="0" smtClean="0">
                <a:solidFill>
                  <a:srgbClr val="000000"/>
                </a:solidFill>
              </a:rPr>
              <a:t>Cooperation Efficiency in Linear Region</a:t>
            </a:r>
          </a:p>
          <a:p>
            <a:pPr lvl="2"/>
            <a:r>
              <a:rPr lang="en-US" dirty="0" smtClean="0">
                <a:solidFill>
                  <a:srgbClr val="0000FF"/>
                </a:solidFill>
              </a:rPr>
              <a:t>1 Coop </a:t>
            </a:r>
            <a:r>
              <a:rPr lang="en-US" dirty="0">
                <a:solidFill>
                  <a:srgbClr val="0000FF"/>
                </a:solidFill>
              </a:rPr>
              <a:t>b</a:t>
            </a:r>
            <a:r>
              <a:rPr lang="en-US" dirty="0" smtClean="0">
                <a:solidFill>
                  <a:srgbClr val="0000FF"/>
                </a:solidFill>
              </a:rPr>
              <a:t>it buys 1 bit over-the-air </a:t>
            </a:r>
            <a:r>
              <a:rPr lang="en-US" dirty="0" smtClean="0"/>
              <a:t>or </a:t>
            </a:r>
          </a:p>
          <a:p>
            <a:pPr lvl="2"/>
            <a:r>
              <a:rPr lang="en-US" dirty="0" smtClean="0">
                <a:solidFill>
                  <a:srgbClr val="0000FF"/>
                </a:solidFill>
              </a:rPr>
              <a:t>2 Coop bits buy 1 bit over-the-air</a:t>
            </a:r>
          </a:p>
          <a:p>
            <a:pPr lvl="1"/>
            <a:r>
              <a:rPr lang="en-US" dirty="0" smtClean="0"/>
              <a:t>Insights to cellular system design with limited backhaul</a:t>
            </a:r>
          </a:p>
          <a:p>
            <a:pPr lvl="1"/>
            <a:endParaRPr lang="en-US" dirty="0" smtClean="0"/>
          </a:p>
          <a:p>
            <a:r>
              <a:rPr lang="en-US" dirty="0" smtClean="0"/>
              <a:t>General </a:t>
            </a:r>
            <a:r>
              <a:rPr lang="en-US" dirty="0"/>
              <a:t>Two-unicast </a:t>
            </a:r>
            <a:r>
              <a:rPr lang="en-US" dirty="0" smtClean="0"/>
              <a:t>Wireless Networks</a:t>
            </a:r>
            <a:endParaRPr lang="en-US" dirty="0"/>
          </a:p>
          <a:p>
            <a:pPr lvl="1"/>
            <a:r>
              <a:rPr lang="en-US" dirty="0"/>
              <a:t>Layered linear deterministic network, individual min-cut constrained to be 1: Capacity characterized</a:t>
            </a:r>
          </a:p>
          <a:p>
            <a:pPr lvl="1"/>
            <a:r>
              <a:rPr lang="en-US" dirty="0"/>
              <a:t>General case: </a:t>
            </a:r>
            <a:r>
              <a:rPr lang="en-US" dirty="0" smtClean="0"/>
              <a:t>open</a:t>
            </a:r>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CE1604D9-7146-434A-B5A6-80F11DFBD226}" type="slidenum">
              <a:rPr lang="en-US" smtClean="0"/>
              <a:pPr/>
              <a:t>28</a:t>
            </a:fld>
            <a:endParaRPr lang="en-US"/>
          </a:p>
        </p:txBody>
      </p:sp>
    </p:spTree>
    <p:custDataLst>
      <p:tags r:id="rId1"/>
    </p:custDataLst>
    <p:extLst>
      <p:ext uri="{BB962C8B-B14F-4D97-AF65-F5344CB8AC3E}">
        <p14:creationId xmlns:p14="http://schemas.microsoft.com/office/powerpoint/2010/main" xmlns="" val="3642589875"/>
      </p:ext>
    </p:extLst>
  </p:cSld>
  <p:clrMapOvr>
    <a:masterClrMapping/>
  </p:clrMapOvr>
  <mc:AlternateContent xmlns:mc="http://schemas.openxmlformats.org/markup-compatibility/2006">
    <mc:Choice xmlns:p14="http://schemas.microsoft.com/office/powerpoint/2010/main" xmlns="" Requires="p14">
      <p:transition spd="slow" p14:dur="2000" advTm="53784"/>
    </mc:Choice>
    <mc:Fallback>
      <p:transition spd="slow" advTm="537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134873" y="1752600"/>
            <a:ext cx="1513327" cy="1513327"/>
          </a:xfrm>
          <a:prstGeom prst="rect">
            <a:avLst/>
          </a:prstGeom>
        </p:spPr>
      </p:pic>
      <p:cxnSp>
        <p:nvCxnSpPr>
          <p:cNvPr id="7" name="Straight Arrow Connector 6"/>
          <p:cNvCxnSpPr/>
          <p:nvPr/>
        </p:nvCxnSpPr>
        <p:spPr>
          <a:xfrm>
            <a:off x="1565399" y="2286001"/>
            <a:ext cx="1787401" cy="0"/>
          </a:xfrm>
          <a:prstGeom prst="straightConnector1">
            <a:avLst/>
          </a:prstGeom>
          <a:ln w="38100">
            <a:solidFill>
              <a:srgbClr val="000000"/>
            </a:solidFill>
            <a:tailEnd type="arrow"/>
          </a:ln>
          <a:effectLst/>
        </p:spPr>
        <p:style>
          <a:lnRef idx="2">
            <a:schemeClr val="dk1"/>
          </a:lnRef>
          <a:fillRef idx="0">
            <a:schemeClr val="dk1"/>
          </a:fillRef>
          <a:effectRef idx="1">
            <a:schemeClr val="dk1"/>
          </a:effectRef>
          <a:fontRef idx="minor">
            <a:schemeClr val="tx1"/>
          </a:fontRef>
        </p:style>
      </p:cxnSp>
      <p:pic>
        <p:nvPicPr>
          <p:cNvPr id="43" name="Picture 42"/>
          <p:cNvPicPr>
            <a:picLocks noChangeAspect="1"/>
          </p:cNvPicPr>
          <p:nvPr/>
        </p:nvPicPr>
        <p:blipFill>
          <a:blip r:embed="rId5"/>
          <a:stretch>
            <a:fillRect/>
          </a:stretch>
        </p:blipFill>
        <p:spPr>
          <a:xfrm>
            <a:off x="1478633" y="1898159"/>
            <a:ext cx="1874167" cy="677712"/>
          </a:xfrm>
          <a:prstGeom prst="rect">
            <a:avLst/>
          </a:prstGeom>
        </p:spPr>
      </p:pic>
      <p:sp>
        <p:nvSpPr>
          <p:cNvPr id="2" name="Title 1"/>
          <p:cNvSpPr>
            <a:spLocks noGrp="1"/>
          </p:cNvSpPr>
          <p:nvPr>
            <p:ph type="title"/>
          </p:nvPr>
        </p:nvSpPr>
        <p:spPr/>
        <p:txBody>
          <a:bodyPr>
            <a:normAutofit/>
          </a:bodyPr>
          <a:lstStyle/>
          <a:p>
            <a:r>
              <a:rPr lang="en-US" dirty="0" smtClean="0"/>
              <a:t>Past Challenges </a:t>
            </a:r>
            <a:r>
              <a:rPr lang="en-US" dirty="0"/>
              <a:t>in </a:t>
            </a:r>
            <a:r>
              <a:rPr lang="en-US" dirty="0" smtClean="0"/>
              <a:t>Wireless</a:t>
            </a:r>
            <a:endParaRPr lang="en-US" dirty="0"/>
          </a:p>
        </p:txBody>
      </p:sp>
      <p:pic>
        <p:nvPicPr>
          <p:cNvPr id="5" name="Picture 4" descr="iphone_home.gif"/>
          <p:cNvPicPr>
            <a:picLocks noChangeAspect="1"/>
          </p:cNvPicPr>
          <p:nvPr/>
        </p:nvPicPr>
        <p:blipFill>
          <a:blip r:embed="rId6"/>
          <a:stretch>
            <a:fillRect/>
          </a:stretch>
        </p:blipFill>
        <p:spPr>
          <a:xfrm>
            <a:off x="931382" y="2043511"/>
            <a:ext cx="516418" cy="852089"/>
          </a:xfrm>
          <a:prstGeom prst="rect">
            <a:avLst/>
          </a:prstGeom>
        </p:spPr>
      </p:pic>
      <p:cxnSp>
        <p:nvCxnSpPr>
          <p:cNvPr id="16" name="Straight Arrow Connector 15"/>
          <p:cNvCxnSpPr/>
          <p:nvPr/>
        </p:nvCxnSpPr>
        <p:spPr>
          <a:xfrm flipV="1">
            <a:off x="1565399" y="2514600"/>
            <a:ext cx="1787401" cy="990600"/>
          </a:xfrm>
          <a:prstGeom prst="straightConnector1">
            <a:avLst/>
          </a:prstGeom>
          <a:ln w="38100">
            <a:solidFill>
              <a:srgbClr val="000000"/>
            </a:solidFill>
            <a:tailEnd type="arrow"/>
          </a:ln>
          <a:effectLst/>
        </p:spPr>
        <p:style>
          <a:lnRef idx="2">
            <a:schemeClr val="dk1"/>
          </a:lnRef>
          <a:fillRef idx="0">
            <a:schemeClr val="dk1"/>
          </a:fillRef>
          <a:effectRef idx="1">
            <a:schemeClr val="dk1"/>
          </a:effectRef>
          <a:fontRef idx="minor">
            <a:schemeClr val="tx1"/>
          </a:fontRef>
        </p:style>
      </p:cxnSp>
      <p:pic>
        <p:nvPicPr>
          <p:cNvPr id="22" name="Picture 21" descr="tmobile-my-touch-3g.jpg"/>
          <p:cNvPicPr>
            <a:picLocks noChangeAspect="1"/>
          </p:cNvPicPr>
          <p:nvPr/>
        </p:nvPicPr>
        <p:blipFill>
          <a:blip r:embed="rId7"/>
          <a:stretch>
            <a:fillRect/>
          </a:stretch>
        </p:blipFill>
        <p:spPr>
          <a:xfrm>
            <a:off x="763826" y="3183894"/>
            <a:ext cx="801573" cy="801573"/>
          </a:xfrm>
          <a:prstGeom prst="rect">
            <a:avLst/>
          </a:prstGeom>
        </p:spPr>
      </p:pic>
      <p:sp>
        <p:nvSpPr>
          <p:cNvPr id="36" name="TextBox 35"/>
          <p:cNvSpPr txBox="1"/>
          <p:nvPr/>
        </p:nvSpPr>
        <p:spPr>
          <a:xfrm>
            <a:off x="4586168" y="1295400"/>
            <a:ext cx="1612040" cy="523220"/>
          </a:xfrm>
          <a:prstGeom prst="rect">
            <a:avLst/>
          </a:prstGeom>
          <a:noFill/>
        </p:spPr>
        <p:txBody>
          <a:bodyPr wrap="none" rtlCol="0">
            <a:spAutoFit/>
          </a:bodyPr>
          <a:lstStyle/>
          <a:p>
            <a:r>
              <a:rPr lang="en-US" sz="2800" dirty="0" smtClean="0">
                <a:solidFill>
                  <a:srgbClr val="FF0000"/>
                </a:solidFill>
              </a:rPr>
              <a:t>1.	Fading </a:t>
            </a:r>
            <a:endParaRPr lang="en-US" sz="2800" dirty="0">
              <a:solidFill>
                <a:srgbClr val="FF0000"/>
              </a:solidFill>
            </a:endParaRPr>
          </a:p>
        </p:txBody>
      </p:sp>
      <p:pic>
        <p:nvPicPr>
          <p:cNvPr id="44" name="Picture 43"/>
          <p:cNvPicPr>
            <a:picLocks noChangeAspect="1"/>
          </p:cNvPicPr>
          <p:nvPr/>
        </p:nvPicPr>
        <p:blipFill>
          <a:blip r:embed="rId5"/>
          <a:stretch>
            <a:fillRect/>
          </a:stretch>
        </p:blipFill>
        <p:spPr>
          <a:xfrm rot="20242732">
            <a:off x="1572788" y="2623986"/>
            <a:ext cx="1874167" cy="677712"/>
          </a:xfrm>
          <a:prstGeom prst="rect">
            <a:avLst/>
          </a:prstGeom>
        </p:spPr>
      </p:pic>
      <p:sp>
        <p:nvSpPr>
          <p:cNvPr id="47" name="TextBox 46"/>
          <p:cNvSpPr txBox="1"/>
          <p:nvPr/>
        </p:nvSpPr>
        <p:spPr>
          <a:xfrm>
            <a:off x="4586168" y="1838912"/>
            <a:ext cx="3035056" cy="954107"/>
          </a:xfrm>
          <a:prstGeom prst="rect">
            <a:avLst/>
          </a:prstGeom>
          <a:noFill/>
        </p:spPr>
        <p:txBody>
          <a:bodyPr wrap="none" rtlCol="0">
            <a:spAutoFit/>
          </a:bodyPr>
          <a:lstStyle/>
          <a:p>
            <a:r>
              <a:rPr lang="en-US" sz="2800" dirty="0" smtClean="0">
                <a:solidFill>
                  <a:srgbClr val="FF0000"/>
                </a:solidFill>
              </a:rPr>
              <a:t>2.	Multiplexing</a:t>
            </a:r>
          </a:p>
          <a:p>
            <a:pPr marL="349250"/>
            <a:r>
              <a:rPr lang="en-US" sz="2800" dirty="0" smtClean="0">
                <a:solidFill>
                  <a:srgbClr val="FF0000"/>
                </a:solidFill>
              </a:rPr>
              <a:t>(Multiple Access)</a:t>
            </a:r>
            <a:endParaRPr lang="en-US" sz="2800" dirty="0">
              <a:solidFill>
                <a:srgbClr val="FF0000"/>
              </a:solidFill>
            </a:endParaRPr>
          </a:p>
        </p:txBody>
      </p:sp>
      <p:sp>
        <p:nvSpPr>
          <p:cNvPr id="49" name="TextBox 48"/>
          <p:cNvSpPr txBox="1"/>
          <p:nvPr/>
        </p:nvSpPr>
        <p:spPr>
          <a:xfrm>
            <a:off x="4586169" y="2756118"/>
            <a:ext cx="3949062" cy="1815882"/>
          </a:xfrm>
          <a:prstGeom prst="rect">
            <a:avLst/>
          </a:prstGeom>
          <a:noFill/>
        </p:spPr>
        <p:txBody>
          <a:bodyPr wrap="square" rtlCol="0">
            <a:spAutoFit/>
          </a:bodyPr>
          <a:lstStyle/>
          <a:p>
            <a:r>
              <a:rPr lang="en-US" sz="2800" dirty="0" smtClean="0"/>
              <a:t>Past 15 years:</a:t>
            </a:r>
          </a:p>
          <a:p>
            <a:pPr marL="457200" indent="-457200">
              <a:buFont typeface="Arial"/>
              <a:buChar char="•"/>
            </a:pPr>
            <a:r>
              <a:rPr lang="en-US" sz="2800" dirty="0" smtClean="0">
                <a:solidFill>
                  <a:srgbClr val="0000FF"/>
                </a:solidFill>
              </a:rPr>
              <a:t>MIMO</a:t>
            </a:r>
          </a:p>
          <a:p>
            <a:pPr marL="457200" indent="-457200">
              <a:buFont typeface="Arial"/>
              <a:buChar char="•"/>
            </a:pPr>
            <a:r>
              <a:rPr lang="en-US" sz="2800" dirty="0" smtClean="0">
                <a:solidFill>
                  <a:srgbClr val="0000FF"/>
                </a:solidFill>
              </a:rPr>
              <a:t>Opportunistic communication</a:t>
            </a:r>
          </a:p>
        </p:txBody>
      </p:sp>
      <p:pic>
        <p:nvPicPr>
          <p:cNvPr id="50" name="Picture 49"/>
          <p:cNvPicPr>
            <a:picLocks noChangeAspect="1"/>
          </p:cNvPicPr>
          <p:nvPr/>
        </p:nvPicPr>
        <p:blipFill>
          <a:blip r:embed="rId8"/>
          <a:stretch>
            <a:fillRect/>
          </a:stretch>
        </p:blipFill>
        <p:spPr>
          <a:xfrm>
            <a:off x="3594629" y="1596961"/>
            <a:ext cx="304800" cy="431800"/>
          </a:xfrm>
          <a:prstGeom prst="rect">
            <a:avLst/>
          </a:prstGeom>
        </p:spPr>
      </p:pic>
      <p:pic>
        <p:nvPicPr>
          <p:cNvPr id="51" name="Picture 50"/>
          <p:cNvPicPr>
            <a:picLocks noChangeAspect="1"/>
          </p:cNvPicPr>
          <p:nvPr/>
        </p:nvPicPr>
        <p:blipFill>
          <a:blip r:embed="rId8"/>
          <a:stretch>
            <a:fillRect/>
          </a:stretch>
        </p:blipFill>
        <p:spPr>
          <a:xfrm>
            <a:off x="3899429" y="1596961"/>
            <a:ext cx="304800" cy="431800"/>
          </a:xfrm>
          <a:prstGeom prst="rect">
            <a:avLst/>
          </a:prstGeom>
        </p:spPr>
      </p:pic>
      <p:sp>
        <p:nvSpPr>
          <p:cNvPr id="52" name="TextBox 51"/>
          <p:cNvSpPr txBox="1"/>
          <p:nvPr/>
        </p:nvSpPr>
        <p:spPr>
          <a:xfrm>
            <a:off x="4586168" y="4456093"/>
            <a:ext cx="3416320" cy="954107"/>
          </a:xfrm>
          <a:prstGeom prst="rect">
            <a:avLst/>
          </a:prstGeom>
          <a:noFill/>
        </p:spPr>
        <p:txBody>
          <a:bodyPr wrap="none" rtlCol="0">
            <a:spAutoFit/>
          </a:bodyPr>
          <a:lstStyle/>
          <a:p>
            <a:pPr marL="457200" indent="-457200">
              <a:buFont typeface="Arial"/>
              <a:buChar char="•"/>
            </a:pPr>
            <a:r>
              <a:rPr lang="en-US" sz="2800" dirty="0" smtClean="0">
                <a:solidFill>
                  <a:srgbClr val="0000FF"/>
                </a:solidFill>
              </a:rPr>
              <a:t>Wideband Systems</a:t>
            </a:r>
          </a:p>
          <a:p>
            <a:pPr marL="914400" lvl="1" indent="-457200">
              <a:buFont typeface="Wingdings" charset="2"/>
              <a:buChar char="ü"/>
            </a:pPr>
            <a:r>
              <a:rPr lang="en-US" sz="2800" dirty="0" smtClean="0">
                <a:solidFill>
                  <a:srgbClr val="0000FF"/>
                </a:solidFill>
              </a:rPr>
              <a:t>CDMA, OFDMA</a:t>
            </a:r>
          </a:p>
        </p:txBody>
      </p:sp>
      <p:sp>
        <p:nvSpPr>
          <p:cNvPr id="53" name="TextBox 52"/>
          <p:cNvSpPr txBox="1"/>
          <p:nvPr/>
        </p:nvSpPr>
        <p:spPr>
          <a:xfrm>
            <a:off x="457200" y="5385816"/>
            <a:ext cx="8229600" cy="954107"/>
          </a:xfrm>
          <a:prstGeom prst="rect">
            <a:avLst/>
          </a:prstGeom>
          <a:solidFill>
            <a:srgbClr val="FFFFFF"/>
          </a:solidFill>
          <a:ln w="25400">
            <a:solidFill>
              <a:srgbClr val="000000"/>
            </a:solidFill>
          </a:ln>
        </p:spPr>
        <p:txBody>
          <a:bodyPr wrap="square" rtlCol="0">
            <a:spAutoFit/>
          </a:bodyPr>
          <a:lstStyle/>
          <a:p>
            <a:r>
              <a:rPr lang="en-US" sz="2800" i="1" dirty="0" smtClean="0">
                <a:solidFill>
                  <a:srgbClr val="000000"/>
                </a:solidFill>
              </a:rPr>
              <a:t>System Gain: </a:t>
            </a:r>
          </a:p>
          <a:p>
            <a:r>
              <a:rPr lang="en-US" sz="2800" i="1" dirty="0" smtClean="0">
                <a:solidFill>
                  <a:srgbClr val="000000"/>
                </a:solidFill>
              </a:rPr>
              <a:t>pertains to point-to-point/single-cell performance</a:t>
            </a:r>
            <a:endParaRPr lang="en-US" sz="2800" i="1" dirty="0">
              <a:solidFill>
                <a:srgbClr val="000000"/>
              </a:solidFill>
            </a:endParaRPr>
          </a:p>
        </p:txBody>
      </p:sp>
      <p:sp>
        <p:nvSpPr>
          <p:cNvPr id="55" name="Date Placeholder 54"/>
          <p:cNvSpPr>
            <a:spLocks noGrp="1"/>
          </p:cNvSpPr>
          <p:nvPr>
            <p:ph type="dt" sz="half" idx="10"/>
          </p:nvPr>
        </p:nvSpPr>
        <p:spPr/>
        <p:txBody>
          <a:bodyPr/>
          <a:lstStyle/>
          <a:p>
            <a:r>
              <a:rPr lang="en-US" smtClean="0"/>
              <a:t>05/14/12</a:t>
            </a:r>
            <a:endParaRPr lang="en-US"/>
          </a:p>
        </p:txBody>
      </p:sp>
      <p:sp>
        <p:nvSpPr>
          <p:cNvPr id="56" name="Footer Placeholder 55"/>
          <p:cNvSpPr>
            <a:spLocks noGrp="1"/>
          </p:cNvSpPr>
          <p:nvPr>
            <p:ph type="ftr" sz="quarter" idx="11"/>
          </p:nvPr>
        </p:nvSpPr>
        <p:spPr/>
        <p:txBody>
          <a:bodyPr/>
          <a:lstStyle/>
          <a:p>
            <a:r>
              <a:rPr lang="en-US" smtClean="0"/>
              <a:t>Wang, IE/INC Seminar, CUHK</a:t>
            </a:r>
            <a:endParaRPr lang="en-US" dirty="0"/>
          </a:p>
        </p:txBody>
      </p:sp>
      <p:sp>
        <p:nvSpPr>
          <p:cNvPr id="57" name="Slide Number Placeholder 56"/>
          <p:cNvSpPr>
            <a:spLocks noGrp="1"/>
          </p:cNvSpPr>
          <p:nvPr>
            <p:ph type="sldNum" sz="quarter" idx="12"/>
          </p:nvPr>
        </p:nvSpPr>
        <p:spPr/>
        <p:txBody>
          <a:bodyPr/>
          <a:lstStyle/>
          <a:p>
            <a:fld id="{CE1604D9-7146-434A-B5A6-80F11DFBD226}" type="slidenum">
              <a:rPr lang="en-US" smtClean="0"/>
              <a:pPr/>
              <a:t>2</a:t>
            </a:fld>
            <a:endParaRPr lang="en-US"/>
          </a:p>
        </p:txBody>
      </p:sp>
      <p:sp>
        <p:nvSpPr>
          <p:cNvPr id="6" name="TextBox 5"/>
          <p:cNvSpPr txBox="1"/>
          <p:nvPr/>
        </p:nvSpPr>
        <p:spPr>
          <a:xfrm>
            <a:off x="8046720" y="1298448"/>
            <a:ext cx="488510" cy="523220"/>
          </a:xfrm>
          <a:prstGeom prst="rect">
            <a:avLst/>
          </a:prstGeom>
          <a:noFill/>
        </p:spPr>
        <p:txBody>
          <a:bodyPr wrap="none" rtlCol="0">
            <a:spAutoFit/>
          </a:bodyPr>
          <a:lstStyle/>
          <a:p>
            <a:r>
              <a:rPr lang="en-US" sz="2800" dirty="0" smtClean="0">
                <a:latin typeface="Zapf Dingbats"/>
                <a:ea typeface="Zapf Dingbats"/>
                <a:cs typeface="Zapf Dingbats"/>
                <a:sym typeface="Zapf Dingbats"/>
              </a:rPr>
              <a:t>✔</a:t>
            </a:r>
            <a:endParaRPr lang="en-US" sz="2800" dirty="0"/>
          </a:p>
        </p:txBody>
      </p:sp>
      <p:sp>
        <p:nvSpPr>
          <p:cNvPr id="25" name="TextBox 24"/>
          <p:cNvSpPr txBox="1"/>
          <p:nvPr/>
        </p:nvSpPr>
        <p:spPr>
          <a:xfrm>
            <a:off x="8046720" y="1837944"/>
            <a:ext cx="488510" cy="523220"/>
          </a:xfrm>
          <a:prstGeom prst="rect">
            <a:avLst/>
          </a:prstGeom>
          <a:noFill/>
        </p:spPr>
        <p:txBody>
          <a:bodyPr wrap="none" rtlCol="0">
            <a:spAutoFit/>
          </a:bodyPr>
          <a:lstStyle/>
          <a:p>
            <a:r>
              <a:rPr lang="en-US" sz="2800" dirty="0" smtClean="0">
                <a:latin typeface="Zapf Dingbats"/>
                <a:ea typeface="Zapf Dingbats"/>
                <a:cs typeface="Zapf Dingbats"/>
                <a:sym typeface="Zapf Dingbats"/>
              </a:rPr>
              <a:t>✔</a:t>
            </a:r>
            <a:endParaRPr lang="en-US" sz="2800" dirty="0"/>
          </a:p>
        </p:txBody>
      </p:sp>
      <p:sp>
        <p:nvSpPr>
          <p:cNvPr id="26" name="TextBox 25"/>
          <p:cNvSpPr txBox="1"/>
          <p:nvPr/>
        </p:nvSpPr>
        <p:spPr>
          <a:xfrm>
            <a:off x="460546" y="1124712"/>
            <a:ext cx="3429144" cy="461665"/>
          </a:xfrm>
          <a:prstGeom prst="rect">
            <a:avLst/>
          </a:prstGeom>
          <a:noFill/>
        </p:spPr>
        <p:txBody>
          <a:bodyPr wrap="none" rtlCol="0">
            <a:spAutoFit/>
          </a:bodyPr>
          <a:lstStyle/>
          <a:p>
            <a:r>
              <a:rPr lang="en-US" sz="2400" dirty="0" smtClean="0">
                <a:solidFill>
                  <a:srgbClr val="000000"/>
                </a:solidFill>
              </a:rPr>
              <a:t>Example: cellular network</a:t>
            </a:r>
            <a:endParaRPr lang="en-US" sz="2400" dirty="0">
              <a:solidFill>
                <a:srgbClr val="000000"/>
              </a:solidFill>
            </a:endParaRPr>
          </a:p>
        </p:txBody>
      </p:sp>
      <p:sp>
        <p:nvSpPr>
          <p:cNvPr id="23" name="TextBox 22"/>
          <p:cNvSpPr txBox="1"/>
          <p:nvPr/>
        </p:nvSpPr>
        <p:spPr>
          <a:xfrm>
            <a:off x="3068748" y="3087713"/>
            <a:ext cx="1579452" cy="707886"/>
          </a:xfrm>
          <a:prstGeom prst="rect">
            <a:avLst/>
          </a:prstGeom>
          <a:noFill/>
        </p:spPr>
        <p:txBody>
          <a:bodyPr wrap="square" rtlCol="0">
            <a:spAutoFit/>
          </a:bodyPr>
          <a:lstStyle/>
          <a:p>
            <a:pPr algn="ctr"/>
            <a:r>
              <a:rPr lang="en-US" sz="2000" dirty="0" smtClean="0">
                <a:solidFill>
                  <a:srgbClr val="000000"/>
                </a:solidFill>
              </a:rPr>
              <a:t>Base Station (BS)</a:t>
            </a:r>
            <a:endParaRPr lang="en-US" sz="2000" dirty="0">
              <a:solidFill>
                <a:srgbClr val="000000"/>
              </a:solidFill>
            </a:endParaRPr>
          </a:p>
        </p:txBody>
      </p:sp>
      <p:sp>
        <p:nvSpPr>
          <p:cNvPr id="24" name="TextBox 23"/>
          <p:cNvSpPr txBox="1"/>
          <p:nvPr/>
        </p:nvSpPr>
        <p:spPr>
          <a:xfrm>
            <a:off x="687626" y="2783784"/>
            <a:ext cx="988774" cy="400110"/>
          </a:xfrm>
          <a:prstGeom prst="rect">
            <a:avLst/>
          </a:prstGeom>
          <a:noFill/>
        </p:spPr>
        <p:txBody>
          <a:bodyPr wrap="square" rtlCol="0">
            <a:spAutoFit/>
          </a:bodyPr>
          <a:lstStyle/>
          <a:p>
            <a:pPr algn="ctr"/>
            <a:r>
              <a:rPr lang="en-US" sz="2000" dirty="0" smtClean="0">
                <a:solidFill>
                  <a:srgbClr val="000000"/>
                </a:solidFill>
              </a:rPr>
              <a:t>Mobile</a:t>
            </a:r>
            <a:endParaRPr lang="en-US" sz="2000" dirty="0">
              <a:solidFill>
                <a:srgbClr val="000000"/>
              </a:solidFill>
            </a:endParaRPr>
          </a:p>
        </p:txBody>
      </p:sp>
    </p:spTree>
    <p:custDataLst>
      <p:tags r:id="rId1"/>
    </p:custDataLst>
    <p:extLst>
      <p:ext uri="{BB962C8B-B14F-4D97-AF65-F5344CB8AC3E}">
        <p14:creationId xmlns:p14="http://schemas.microsoft.com/office/powerpoint/2010/main" xmlns="" val="1840105524"/>
      </p:ext>
    </p:extLst>
  </p:cSld>
  <p:clrMapOvr>
    <a:masterClrMapping/>
  </p:clrMapOvr>
  <mc:AlternateContent xmlns:mc="http://schemas.openxmlformats.org/markup-compatibility/2006">
    <mc:Choice xmlns:p14="http://schemas.microsoft.com/office/powerpoint/2010/main" xmlns="" Requires="p14">
      <p:transition spd="slow" p14:dur="2000" advTm="144279"/>
    </mc:Choice>
    <mc:Fallback>
      <p:transition spd="slow" advTm="1442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7" grpId="0"/>
      <p:bldP spid="49" grpId="0"/>
      <p:bldP spid="52" grpId="0"/>
      <p:bldP spid="53" grpId="0" animBg="1"/>
      <p:bldP spid="6" grpId="0"/>
      <p:bldP spid="25" grpId="0"/>
      <p:bldP spid="26"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Thank You!</a:t>
            </a:r>
            <a:endParaRPr lang="en-US" dirty="0"/>
          </a:p>
        </p:txBody>
      </p:sp>
      <p:sp>
        <p:nvSpPr>
          <p:cNvPr id="8" name="Subtitle 7"/>
          <p:cNvSpPr>
            <a:spLocks noGrp="1"/>
          </p:cNvSpPr>
          <p:nvPr>
            <p:ph type="subTitle" idx="1"/>
          </p:nvPr>
        </p:nvSpPr>
        <p:spPr/>
        <p:txBody>
          <a:bodyPr>
            <a:normAutofit/>
          </a:bodyPr>
          <a:lstStyle/>
          <a:p>
            <a:r>
              <a:rPr lang="en-US" dirty="0" smtClean="0"/>
              <a:t>More details can be found at</a:t>
            </a:r>
          </a:p>
          <a:p>
            <a:r>
              <a:rPr lang="en-US" dirty="0" smtClean="0">
                <a:hlinkClick r:id="rId2"/>
              </a:rPr>
              <a:t>http</a:t>
            </a:r>
            <a:r>
              <a:rPr lang="en-US" dirty="0">
                <a:hlinkClick r:id="rId2"/>
              </a:rPr>
              <a:t>://sites.google.com/site/ihsiangw</a:t>
            </a:r>
            <a:r>
              <a:rPr lang="en-US" dirty="0" smtClean="0">
                <a:hlinkClick r:id="rId2"/>
              </a:rPr>
              <a:t>/</a:t>
            </a:r>
            <a:endParaRPr lang="en-US" dirty="0" smtClean="0"/>
          </a:p>
        </p:txBody>
      </p:sp>
      <p:sp>
        <p:nvSpPr>
          <p:cNvPr id="9" name="Text Placeholder 8"/>
          <p:cNvSpPr>
            <a:spLocks noGrp="1"/>
          </p:cNvSpPr>
          <p:nvPr>
            <p:ph type="body" sz="quarter" idx="13"/>
          </p:nvPr>
        </p:nvSpPr>
        <p:spPr/>
        <p:txBody>
          <a:bodyPr/>
          <a:lstStyle/>
          <a:p>
            <a:r>
              <a:rPr lang="en-US" dirty="0" smtClean="0"/>
              <a:t>Email: </a:t>
            </a:r>
            <a:r>
              <a:rPr lang="en-US" dirty="0" err="1" smtClean="0"/>
              <a:t>i-hsiang.wang@epfl.ch</a:t>
            </a:r>
            <a:endParaRPr lang="en-US" dirty="0"/>
          </a:p>
        </p:txBody>
      </p:sp>
    </p:spTree>
    <p:extLst>
      <p:ext uri="{BB962C8B-B14F-4D97-AF65-F5344CB8AC3E}">
        <p14:creationId xmlns:p14="http://schemas.microsoft.com/office/powerpoint/2010/main" xmlns="" val="3858339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4"/>
          <a:stretch>
            <a:fillRect/>
          </a:stretch>
        </p:blipFill>
        <p:spPr>
          <a:xfrm>
            <a:off x="3676035" y="3276600"/>
            <a:ext cx="1513327" cy="1513327"/>
          </a:xfrm>
          <a:prstGeom prst="rect">
            <a:avLst/>
          </a:prstGeom>
        </p:spPr>
      </p:pic>
      <p:sp>
        <p:nvSpPr>
          <p:cNvPr id="2" name="Title 1"/>
          <p:cNvSpPr>
            <a:spLocks noGrp="1"/>
          </p:cNvSpPr>
          <p:nvPr>
            <p:ph type="title"/>
          </p:nvPr>
        </p:nvSpPr>
        <p:spPr/>
        <p:txBody>
          <a:bodyPr>
            <a:normAutofit/>
          </a:bodyPr>
          <a:lstStyle/>
          <a:p>
            <a:r>
              <a:rPr lang="en-US" dirty="0" smtClean="0"/>
              <a:t>A Current Key Challenge</a:t>
            </a:r>
            <a:endParaRPr lang="en-US" dirty="0"/>
          </a:p>
        </p:txBody>
      </p:sp>
      <p:pic>
        <p:nvPicPr>
          <p:cNvPr id="4" name="Picture 3"/>
          <p:cNvPicPr>
            <a:picLocks noChangeAspect="1"/>
          </p:cNvPicPr>
          <p:nvPr/>
        </p:nvPicPr>
        <p:blipFill>
          <a:blip r:embed="rId4"/>
          <a:stretch>
            <a:fillRect/>
          </a:stretch>
        </p:blipFill>
        <p:spPr>
          <a:xfrm>
            <a:off x="3134873" y="1752600"/>
            <a:ext cx="1513327" cy="1513327"/>
          </a:xfrm>
          <a:prstGeom prst="rect">
            <a:avLst/>
          </a:prstGeom>
        </p:spPr>
      </p:pic>
      <p:pic>
        <p:nvPicPr>
          <p:cNvPr id="5" name="Picture 4" descr="iphone_home.gif"/>
          <p:cNvPicPr>
            <a:picLocks noChangeAspect="1"/>
          </p:cNvPicPr>
          <p:nvPr/>
        </p:nvPicPr>
        <p:blipFill>
          <a:blip r:embed="rId5"/>
          <a:stretch>
            <a:fillRect/>
          </a:stretch>
        </p:blipFill>
        <p:spPr>
          <a:xfrm>
            <a:off x="931382" y="2043511"/>
            <a:ext cx="516418" cy="852089"/>
          </a:xfrm>
          <a:prstGeom prst="rect">
            <a:avLst/>
          </a:prstGeom>
        </p:spPr>
      </p:pic>
      <p:cxnSp>
        <p:nvCxnSpPr>
          <p:cNvPr id="7" name="Straight Arrow Connector 6"/>
          <p:cNvCxnSpPr/>
          <p:nvPr/>
        </p:nvCxnSpPr>
        <p:spPr>
          <a:xfrm>
            <a:off x="1565399" y="2286001"/>
            <a:ext cx="1787401" cy="0"/>
          </a:xfrm>
          <a:prstGeom prst="straightConnector1">
            <a:avLst/>
          </a:prstGeom>
          <a:ln w="38100">
            <a:solidFill>
              <a:srgbClr val="000000"/>
            </a:solidFill>
            <a:tailEnd type="arrow"/>
          </a:ln>
          <a:effectLst/>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V="1">
            <a:off x="1565399" y="2514600"/>
            <a:ext cx="1787401" cy="990600"/>
          </a:xfrm>
          <a:prstGeom prst="straightConnector1">
            <a:avLst/>
          </a:prstGeom>
          <a:ln w="38100">
            <a:solidFill>
              <a:srgbClr val="000000"/>
            </a:solidFill>
            <a:tailEnd type="arrow"/>
          </a:ln>
          <a:effectLst/>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V="1">
            <a:off x="2488538" y="2666548"/>
            <a:ext cx="1016662" cy="1295852"/>
          </a:xfrm>
          <a:prstGeom prst="straightConnector1">
            <a:avLst/>
          </a:prstGeom>
          <a:ln w="63500">
            <a:solidFill>
              <a:srgbClr val="FF0000"/>
            </a:solidFill>
            <a:prstDash val="solid"/>
            <a:tailEnd type="arrow"/>
          </a:ln>
          <a:effectLst/>
        </p:spPr>
        <p:style>
          <a:lnRef idx="2">
            <a:schemeClr val="dk1"/>
          </a:lnRef>
          <a:fillRef idx="0">
            <a:schemeClr val="dk1"/>
          </a:fillRef>
          <a:effectRef idx="1">
            <a:schemeClr val="dk1"/>
          </a:effectRef>
          <a:fontRef idx="minor">
            <a:schemeClr val="tx1"/>
          </a:fontRef>
        </p:style>
      </p:cxnSp>
      <p:pic>
        <p:nvPicPr>
          <p:cNvPr id="22" name="Picture 21" descr="tmobile-my-touch-3g.jpg"/>
          <p:cNvPicPr>
            <a:picLocks noChangeAspect="1"/>
          </p:cNvPicPr>
          <p:nvPr/>
        </p:nvPicPr>
        <p:blipFill>
          <a:blip r:embed="rId6"/>
          <a:stretch>
            <a:fillRect/>
          </a:stretch>
        </p:blipFill>
        <p:spPr>
          <a:xfrm>
            <a:off x="763826" y="3183894"/>
            <a:ext cx="801573" cy="801573"/>
          </a:xfrm>
          <a:prstGeom prst="rect">
            <a:avLst/>
          </a:prstGeom>
        </p:spPr>
      </p:pic>
      <p:pic>
        <p:nvPicPr>
          <p:cNvPr id="23" name="Picture 22" descr="iphone_34.jpg"/>
          <p:cNvPicPr>
            <a:picLocks noChangeAspect="1"/>
          </p:cNvPicPr>
          <p:nvPr/>
        </p:nvPicPr>
        <p:blipFill>
          <a:blip r:embed="rId7"/>
          <a:stretch>
            <a:fillRect/>
          </a:stretch>
        </p:blipFill>
        <p:spPr>
          <a:xfrm>
            <a:off x="2076312" y="3681071"/>
            <a:ext cx="412226" cy="824452"/>
          </a:xfrm>
          <a:prstGeom prst="rect">
            <a:avLst/>
          </a:prstGeom>
        </p:spPr>
      </p:pic>
      <p:sp>
        <p:nvSpPr>
          <p:cNvPr id="55" name="Date Placeholder 54"/>
          <p:cNvSpPr>
            <a:spLocks noGrp="1"/>
          </p:cNvSpPr>
          <p:nvPr>
            <p:ph type="dt" sz="half" idx="10"/>
          </p:nvPr>
        </p:nvSpPr>
        <p:spPr/>
        <p:txBody>
          <a:bodyPr/>
          <a:lstStyle/>
          <a:p>
            <a:r>
              <a:rPr lang="en-US" smtClean="0"/>
              <a:t>05/14/12</a:t>
            </a:r>
            <a:endParaRPr lang="en-US"/>
          </a:p>
        </p:txBody>
      </p:sp>
      <p:sp>
        <p:nvSpPr>
          <p:cNvPr id="56" name="Footer Placeholder 55"/>
          <p:cNvSpPr>
            <a:spLocks noGrp="1"/>
          </p:cNvSpPr>
          <p:nvPr>
            <p:ph type="ftr" sz="quarter" idx="11"/>
          </p:nvPr>
        </p:nvSpPr>
        <p:spPr/>
        <p:txBody>
          <a:bodyPr/>
          <a:lstStyle/>
          <a:p>
            <a:r>
              <a:rPr lang="en-US" smtClean="0"/>
              <a:t>Wang, IE/INC Seminar, CUHK</a:t>
            </a:r>
            <a:endParaRPr lang="en-US" dirty="0"/>
          </a:p>
        </p:txBody>
      </p:sp>
      <p:sp>
        <p:nvSpPr>
          <p:cNvPr id="57" name="Slide Number Placeholder 56"/>
          <p:cNvSpPr>
            <a:spLocks noGrp="1"/>
          </p:cNvSpPr>
          <p:nvPr>
            <p:ph type="sldNum" sz="quarter" idx="12"/>
          </p:nvPr>
        </p:nvSpPr>
        <p:spPr/>
        <p:txBody>
          <a:bodyPr/>
          <a:lstStyle/>
          <a:p>
            <a:fld id="{CE1604D9-7146-434A-B5A6-80F11DFBD226}" type="slidenum">
              <a:rPr lang="en-US" smtClean="0"/>
              <a:pPr/>
              <a:t>3</a:t>
            </a:fld>
            <a:endParaRPr lang="en-US"/>
          </a:p>
        </p:txBody>
      </p:sp>
      <p:cxnSp>
        <p:nvCxnSpPr>
          <p:cNvPr id="60" name="Straight Arrow Connector 59"/>
          <p:cNvCxnSpPr/>
          <p:nvPr/>
        </p:nvCxnSpPr>
        <p:spPr>
          <a:xfrm>
            <a:off x="2488538" y="3962400"/>
            <a:ext cx="1397662" cy="0"/>
          </a:xfrm>
          <a:prstGeom prst="straightConnector1">
            <a:avLst/>
          </a:prstGeom>
          <a:ln w="38100">
            <a:solidFill>
              <a:srgbClr val="000000"/>
            </a:solidFill>
            <a:tailEnd type="arrow"/>
          </a:ln>
          <a:effectLst/>
        </p:spPr>
        <p:style>
          <a:lnRef idx="2">
            <a:schemeClr val="dk1"/>
          </a:lnRef>
          <a:fillRef idx="0">
            <a:schemeClr val="dk1"/>
          </a:fillRef>
          <a:effectRef idx="1">
            <a:schemeClr val="dk1"/>
          </a:effectRef>
          <a:fontRef idx="minor">
            <a:schemeClr val="tx1"/>
          </a:fontRef>
        </p:style>
      </p:cxnSp>
      <p:cxnSp>
        <p:nvCxnSpPr>
          <p:cNvPr id="63" name="Straight Arrow Connector 62"/>
          <p:cNvCxnSpPr/>
          <p:nvPr/>
        </p:nvCxnSpPr>
        <p:spPr>
          <a:xfrm>
            <a:off x="1565399" y="2286001"/>
            <a:ext cx="2320801" cy="1395070"/>
          </a:xfrm>
          <a:prstGeom prst="straightConnector1">
            <a:avLst/>
          </a:prstGeom>
          <a:ln w="63500">
            <a:solidFill>
              <a:srgbClr val="FF0000"/>
            </a:solidFill>
            <a:prstDash val="solid"/>
            <a:tailEnd type="arrow"/>
          </a:ln>
          <a:effectLst/>
        </p:spPr>
        <p:style>
          <a:lnRef idx="2">
            <a:schemeClr val="dk1"/>
          </a:lnRef>
          <a:fillRef idx="0">
            <a:schemeClr val="dk1"/>
          </a:fillRef>
          <a:effectRef idx="1">
            <a:schemeClr val="dk1"/>
          </a:effectRef>
          <a:fontRef idx="minor">
            <a:schemeClr val="tx1"/>
          </a:fontRef>
        </p:style>
      </p:cxnSp>
      <p:cxnSp>
        <p:nvCxnSpPr>
          <p:cNvPr id="65" name="Straight Arrow Connector 64"/>
          <p:cNvCxnSpPr/>
          <p:nvPr/>
        </p:nvCxnSpPr>
        <p:spPr>
          <a:xfrm>
            <a:off x="1565399" y="3505200"/>
            <a:ext cx="2320801" cy="304800"/>
          </a:xfrm>
          <a:prstGeom prst="straightConnector1">
            <a:avLst/>
          </a:prstGeom>
          <a:ln w="63500">
            <a:solidFill>
              <a:srgbClr val="FF0000"/>
            </a:solidFill>
            <a:prstDash val="solid"/>
            <a:tailEnd type="arrow"/>
          </a:ln>
          <a:effectLst/>
        </p:spPr>
        <p:style>
          <a:lnRef idx="2">
            <a:schemeClr val="dk1"/>
          </a:lnRef>
          <a:fillRef idx="0">
            <a:schemeClr val="dk1"/>
          </a:fillRef>
          <a:effectRef idx="1">
            <a:schemeClr val="dk1"/>
          </a:effectRef>
          <a:fontRef idx="minor">
            <a:schemeClr val="tx1"/>
          </a:fontRef>
        </p:style>
      </p:cxnSp>
      <p:sp>
        <p:nvSpPr>
          <p:cNvPr id="77" name="TextBox 76"/>
          <p:cNvSpPr txBox="1"/>
          <p:nvPr/>
        </p:nvSpPr>
        <p:spPr>
          <a:xfrm>
            <a:off x="4586168" y="1295400"/>
            <a:ext cx="1612040" cy="523220"/>
          </a:xfrm>
          <a:prstGeom prst="rect">
            <a:avLst/>
          </a:prstGeom>
          <a:noFill/>
        </p:spPr>
        <p:txBody>
          <a:bodyPr wrap="none" rtlCol="0">
            <a:spAutoFit/>
          </a:bodyPr>
          <a:lstStyle/>
          <a:p>
            <a:r>
              <a:rPr lang="en-US" sz="2800" dirty="0" smtClean="0">
                <a:solidFill>
                  <a:srgbClr val="000000"/>
                </a:solidFill>
              </a:rPr>
              <a:t>1.	Fading </a:t>
            </a:r>
            <a:endParaRPr lang="en-US" sz="2800" dirty="0">
              <a:solidFill>
                <a:srgbClr val="000000"/>
              </a:solidFill>
            </a:endParaRPr>
          </a:p>
        </p:txBody>
      </p:sp>
      <p:sp>
        <p:nvSpPr>
          <p:cNvPr id="78" name="TextBox 77"/>
          <p:cNvSpPr txBox="1"/>
          <p:nvPr/>
        </p:nvSpPr>
        <p:spPr>
          <a:xfrm>
            <a:off x="4586168" y="1838912"/>
            <a:ext cx="2469747" cy="523220"/>
          </a:xfrm>
          <a:prstGeom prst="rect">
            <a:avLst/>
          </a:prstGeom>
          <a:noFill/>
        </p:spPr>
        <p:txBody>
          <a:bodyPr wrap="none" rtlCol="0">
            <a:spAutoFit/>
          </a:bodyPr>
          <a:lstStyle/>
          <a:p>
            <a:r>
              <a:rPr lang="en-US" sz="2800" dirty="0" smtClean="0">
                <a:solidFill>
                  <a:srgbClr val="000000"/>
                </a:solidFill>
              </a:rPr>
              <a:t>2.	Multiplexing</a:t>
            </a:r>
            <a:endParaRPr lang="en-US" sz="2800" dirty="0">
              <a:solidFill>
                <a:srgbClr val="000000"/>
              </a:solidFill>
            </a:endParaRPr>
          </a:p>
        </p:txBody>
      </p:sp>
      <p:sp>
        <p:nvSpPr>
          <p:cNvPr id="79" name="TextBox 78"/>
          <p:cNvSpPr txBox="1"/>
          <p:nvPr/>
        </p:nvSpPr>
        <p:spPr>
          <a:xfrm>
            <a:off x="4590288" y="2404938"/>
            <a:ext cx="4096512" cy="1261884"/>
          </a:xfrm>
          <a:prstGeom prst="rect">
            <a:avLst/>
          </a:prstGeom>
          <a:noFill/>
        </p:spPr>
        <p:txBody>
          <a:bodyPr wrap="square" rtlCol="0">
            <a:spAutoFit/>
          </a:bodyPr>
          <a:lstStyle/>
          <a:p>
            <a:r>
              <a:rPr lang="en-US" sz="2800" dirty="0" smtClean="0">
                <a:solidFill>
                  <a:srgbClr val="FF0000"/>
                </a:solidFill>
              </a:rPr>
              <a:t>3.	</a:t>
            </a:r>
            <a:r>
              <a:rPr lang="en-US" sz="2800" b="1" dirty="0" smtClean="0">
                <a:solidFill>
                  <a:srgbClr val="FF0000"/>
                </a:solidFill>
              </a:rPr>
              <a:t>Interference</a:t>
            </a:r>
          </a:p>
          <a:p>
            <a:pPr marL="406400"/>
            <a:r>
              <a:rPr lang="en-US" sz="2400" u="sng" dirty="0" smtClean="0">
                <a:solidFill>
                  <a:srgbClr val="000000"/>
                </a:solidFill>
              </a:rPr>
              <a:t>Signal not intended to the receiving terminal (</a:t>
            </a:r>
            <a:r>
              <a:rPr lang="en-US" sz="2400" u="sng" dirty="0" err="1" smtClean="0">
                <a:solidFill>
                  <a:srgbClr val="000000"/>
                </a:solidFill>
              </a:rPr>
              <a:t>intercell</a:t>
            </a:r>
            <a:r>
              <a:rPr lang="en-US" sz="2400" u="sng" dirty="0" smtClean="0">
                <a:solidFill>
                  <a:srgbClr val="000000"/>
                </a:solidFill>
              </a:rPr>
              <a:t>)</a:t>
            </a:r>
            <a:endParaRPr lang="en-US" sz="2400" u="sng" dirty="0">
              <a:solidFill>
                <a:srgbClr val="000000"/>
              </a:solidFill>
            </a:endParaRPr>
          </a:p>
        </p:txBody>
      </p:sp>
      <p:sp>
        <p:nvSpPr>
          <p:cNvPr id="80" name="TextBox 79"/>
          <p:cNvSpPr txBox="1"/>
          <p:nvPr/>
        </p:nvSpPr>
        <p:spPr>
          <a:xfrm>
            <a:off x="8046720" y="1298448"/>
            <a:ext cx="488510" cy="523220"/>
          </a:xfrm>
          <a:prstGeom prst="rect">
            <a:avLst/>
          </a:prstGeom>
          <a:noFill/>
        </p:spPr>
        <p:txBody>
          <a:bodyPr wrap="none" rtlCol="0">
            <a:spAutoFit/>
          </a:bodyPr>
          <a:lstStyle/>
          <a:p>
            <a:r>
              <a:rPr lang="en-US" sz="2800" dirty="0" smtClean="0">
                <a:latin typeface="Zapf Dingbats"/>
                <a:ea typeface="Zapf Dingbats"/>
                <a:cs typeface="Zapf Dingbats"/>
                <a:sym typeface="Zapf Dingbats"/>
              </a:rPr>
              <a:t>✔</a:t>
            </a:r>
            <a:endParaRPr lang="en-US" sz="2800" dirty="0"/>
          </a:p>
        </p:txBody>
      </p:sp>
      <p:sp>
        <p:nvSpPr>
          <p:cNvPr id="81" name="TextBox 80"/>
          <p:cNvSpPr txBox="1"/>
          <p:nvPr/>
        </p:nvSpPr>
        <p:spPr>
          <a:xfrm>
            <a:off x="8046720" y="1837944"/>
            <a:ext cx="488510" cy="523220"/>
          </a:xfrm>
          <a:prstGeom prst="rect">
            <a:avLst/>
          </a:prstGeom>
          <a:noFill/>
        </p:spPr>
        <p:txBody>
          <a:bodyPr wrap="none" rtlCol="0">
            <a:spAutoFit/>
          </a:bodyPr>
          <a:lstStyle/>
          <a:p>
            <a:r>
              <a:rPr lang="en-US" sz="2800" dirty="0" smtClean="0">
                <a:latin typeface="Zapf Dingbats"/>
                <a:ea typeface="Zapf Dingbats"/>
                <a:cs typeface="Zapf Dingbats"/>
                <a:sym typeface="Zapf Dingbats"/>
              </a:rPr>
              <a:t>✔</a:t>
            </a:r>
            <a:endParaRPr lang="en-US" sz="2800" dirty="0"/>
          </a:p>
        </p:txBody>
      </p:sp>
      <p:sp>
        <p:nvSpPr>
          <p:cNvPr id="82" name="TextBox 81"/>
          <p:cNvSpPr txBox="1"/>
          <p:nvPr/>
        </p:nvSpPr>
        <p:spPr>
          <a:xfrm>
            <a:off x="457200" y="5382906"/>
            <a:ext cx="8229600" cy="954107"/>
          </a:xfrm>
          <a:prstGeom prst="rect">
            <a:avLst/>
          </a:prstGeom>
          <a:solidFill>
            <a:srgbClr val="FFFFFF"/>
          </a:solidFill>
          <a:ln w="25400">
            <a:solidFill>
              <a:srgbClr val="000000"/>
            </a:solidFill>
          </a:ln>
        </p:spPr>
        <p:txBody>
          <a:bodyPr wrap="square" rtlCol="0">
            <a:spAutoFit/>
          </a:bodyPr>
          <a:lstStyle/>
          <a:p>
            <a:r>
              <a:rPr lang="en-US" sz="2800" i="1" dirty="0" smtClean="0">
                <a:solidFill>
                  <a:srgbClr val="000000"/>
                </a:solidFill>
              </a:rPr>
              <a:t>Performance of today’s wireless system is majorly limited by </a:t>
            </a:r>
            <a:r>
              <a:rPr lang="en-US" sz="2800" b="1" dirty="0" smtClean="0">
                <a:solidFill>
                  <a:srgbClr val="000000"/>
                </a:solidFill>
              </a:rPr>
              <a:t>interference</a:t>
            </a:r>
            <a:r>
              <a:rPr lang="en-US" sz="2800" i="1" dirty="0" smtClean="0">
                <a:solidFill>
                  <a:srgbClr val="000000"/>
                </a:solidFill>
              </a:rPr>
              <a:t>!</a:t>
            </a:r>
            <a:endParaRPr lang="en-US" sz="2800" i="1" dirty="0">
              <a:solidFill>
                <a:srgbClr val="000000"/>
              </a:solidFill>
            </a:endParaRPr>
          </a:p>
        </p:txBody>
      </p:sp>
      <p:sp>
        <p:nvSpPr>
          <p:cNvPr id="83" name="TextBox 82"/>
          <p:cNvSpPr txBox="1"/>
          <p:nvPr/>
        </p:nvSpPr>
        <p:spPr>
          <a:xfrm>
            <a:off x="457200" y="1176578"/>
            <a:ext cx="3783633" cy="523220"/>
          </a:xfrm>
          <a:prstGeom prst="rect">
            <a:avLst/>
          </a:prstGeom>
          <a:solidFill>
            <a:srgbClr val="FFFF00"/>
          </a:solidFill>
          <a:ln>
            <a:solidFill>
              <a:srgbClr val="000000"/>
            </a:solidFill>
          </a:ln>
        </p:spPr>
        <p:txBody>
          <a:bodyPr wrap="none" rtlCol="0">
            <a:spAutoFit/>
          </a:bodyPr>
          <a:lstStyle/>
          <a:p>
            <a:r>
              <a:rPr lang="en-US" sz="2800" dirty="0" smtClean="0">
                <a:solidFill>
                  <a:srgbClr val="FF0000"/>
                </a:solidFill>
              </a:rPr>
              <a:t>As # of mobile &amp; BS </a:t>
            </a:r>
            <a:r>
              <a:rPr lang="en-US" sz="2800" dirty="0" smtClean="0">
                <a:solidFill>
                  <a:srgbClr val="FF0000"/>
                </a:solidFill>
                <a:latin typeface="Wingdings"/>
                <a:ea typeface="Wingdings"/>
                <a:cs typeface="Wingdings"/>
                <a:sym typeface="Wingdings"/>
              </a:rPr>
              <a:t>…</a:t>
            </a:r>
            <a:endParaRPr lang="en-US" sz="2800" dirty="0">
              <a:solidFill>
                <a:srgbClr val="FF0000"/>
              </a:solidFill>
            </a:endParaRPr>
          </a:p>
        </p:txBody>
      </p:sp>
      <p:sp>
        <p:nvSpPr>
          <p:cNvPr id="25" name="Rectangle 24"/>
          <p:cNvSpPr/>
          <p:nvPr/>
        </p:nvSpPr>
        <p:spPr>
          <a:xfrm>
            <a:off x="4876800" y="3962400"/>
            <a:ext cx="3810000" cy="1200328"/>
          </a:xfrm>
          <a:prstGeom prst="rect">
            <a:avLst/>
          </a:prstGeom>
          <a:solidFill>
            <a:srgbClr val="FFFF00"/>
          </a:solidFill>
          <a:ln>
            <a:solidFill>
              <a:srgbClr val="000000"/>
            </a:solidFill>
          </a:ln>
        </p:spPr>
        <p:txBody>
          <a:bodyPr wrap="square">
            <a:spAutoFit/>
          </a:bodyPr>
          <a:lstStyle/>
          <a:p>
            <a:r>
              <a:rPr lang="en-US" sz="2400" dirty="0" smtClean="0">
                <a:solidFill>
                  <a:srgbClr val="FF0000"/>
                </a:solidFill>
                <a:latin typeface="Times New Roman"/>
                <a:cs typeface="Times New Roman"/>
              </a:rPr>
              <a:t>Bad news: </a:t>
            </a:r>
            <a:r>
              <a:rPr lang="en-US" sz="2400" dirty="0">
                <a:solidFill>
                  <a:srgbClr val="FF0000"/>
                </a:solidFill>
                <a:latin typeface="Times New Roman"/>
                <a:cs typeface="Times New Roman"/>
              </a:rPr>
              <a:t>capacity of </a:t>
            </a:r>
            <a:r>
              <a:rPr lang="en-US" sz="2400" dirty="0" smtClean="0">
                <a:solidFill>
                  <a:srgbClr val="FF0000"/>
                </a:solidFill>
                <a:latin typeface="Times New Roman"/>
                <a:cs typeface="Times New Roman"/>
              </a:rPr>
              <a:t>two-user </a:t>
            </a:r>
            <a:r>
              <a:rPr lang="en-US" sz="2400" b="1" dirty="0" smtClean="0">
                <a:solidFill>
                  <a:srgbClr val="FF0000"/>
                </a:solidFill>
                <a:latin typeface="Times New Roman"/>
                <a:cs typeface="Times New Roman"/>
              </a:rPr>
              <a:t>interference </a:t>
            </a:r>
            <a:r>
              <a:rPr lang="en-US" sz="2400" b="1" dirty="0">
                <a:solidFill>
                  <a:srgbClr val="FF0000"/>
                </a:solidFill>
                <a:latin typeface="Times New Roman"/>
                <a:cs typeface="Times New Roman"/>
              </a:rPr>
              <a:t>channel </a:t>
            </a:r>
            <a:r>
              <a:rPr lang="en-US" sz="2400" dirty="0">
                <a:solidFill>
                  <a:srgbClr val="FF0000"/>
                </a:solidFill>
                <a:latin typeface="Times New Roman"/>
                <a:cs typeface="Times New Roman"/>
              </a:rPr>
              <a:t>remains open for 35+ years</a:t>
            </a:r>
          </a:p>
        </p:txBody>
      </p:sp>
    </p:spTree>
    <p:custDataLst>
      <p:tags r:id="rId1"/>
    </p:custDataLst>
    <p:extLst>
      <p:ext uri="{BB962C8B-B14F-4D97-AF65-F5344CB8AC3E}">
        <p14:creationId xmlns:p14="http://schemas.microsoft.com/office/powerpoint/2010/main" xmlns="" val="2890796921"/>
      </p:ext>
    </p:extLst>
  </p:cSld>
  <p:clrMapOvr>
    <a:masterClrMapping/>
  </p:clrMapOvr>
  <mc:AlternateContent xmlns:mc="http://schemas.openxmlformats.org/markup-compatibility/2006">
    <mc:Choice xmlns:p14="http://schemas.microsoft.com/office/powerpoint/2010/main" xmlns="" Requires="p14">
      <p:transition spd="slow" p14:dur="2000" advTm="38278"/>
    </mc:Choice>
    <mc:Fallback>
      <p:transition spd="slow" advTm="38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2"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4025" y="5334000"/>
            <a:ext cx="8227646" cy="609601"/>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107074"/>
            <a:ext cx="8229600" cy="4998135"/>
          </a:xfrm>
        </p:spPr>
        <p:txBody>
          <a:bodyPr>
            <a:normAutofit/>
          </a:bodyPr>
          <a:lstStyle/>
          <a:p>
            <a:r>
              <a:rPr lang="en-US" dirty="0" smtClean="0">
                <a:solidFill>
                  <a:srgbClr val="000000"/>
                </a:solidFill>
              </a:rPr>
              <a:t>Narrowband system (GSM): </a:t>
            </a:r>
          </a:p>
          <a:p>
            <a:pPr lvl="1"/>
            <a:r>
              <a:rPr lang="en-US" dirty="0" err="1" smtClean="0">
                <a:solidFill>
                  <a:srgbClr val="000000"/>
                </a:solidFill>
              </a:rPr>
              <a:t>Orthogonalize</a:t>
            </a:r>
            <a:r>
              <a:rPr lang="en-US" dirty="0" smtClean="0">
                <a:solidFill>
                  <a:srgbClr val="000000"/>
                </a:solidFill>
              </a:rPr>
              <a:t> it</a:t>
            </a:r>
          </a:p>
          <a:p>
            <a:pPr lvl="1"/>
            <a:r>
              <a:rPr lang="en-US" dirty="0" smtClean="0">
                <a:solidFill>
                  <a:srgbClr val="000000"/>
                </a:solidFill>
              </a:rPr>
              <a:t>Poor frequency reuse; shortage of resource</a:t>
            </a:r>
          </a:p>
          <a:p>
            <a:pPr lvl="1"/>
            <a:endParaRPr lang="en-US" dirty="0" smtClean="0">
              <a:solidFill>
                <a:srgbClr val="000000"/>
              </a:solidFill>
            </a:endParaRPr>
          </a:p>
          <a:p>
            <a:r>
              <a:rPr lang="en-US" dirty="0" smtClean="0">
                <a:solidFill>
                  <a:srgbClr val="000000"/>
                </a:solidFill>
              </a:rPr>
              <a:t>Wideband system (CDMA, OFDMA): </a:t>
            </a:r>
          </a:p>
          <a:p>
            <a:pPr lvl="1"/>
            <a:r>
              <a:rPr lang="en-US" dirty="0" smtClean="0">
                <a:solidFill>
                  <a:srgbClr val="000000"/>
                </a:solidFill>
              </a:rPr>
              <a:t>Treat it as noise</a:t>
            </a:r>
          </a:p>
          <a:p>
            <a:pPr lvl="1"/>
            <a:r>
              <a:rPr lang="en-US" dirty="0" smtClean="0">
                <a:solidFill>
                  <a:srgbClr val="000000"/>
                </a:solidFill>
              </a:rPr>
              <a:t>Degrades if interferences get strong (cell-boundary users)</a:t>
            </a:r>
          </a:p>
          <a:p>
            <a:pPr marL="0" indent="0">
              <a:buNone/>
            </a:pPr>
            <a:endParaRPr lang="en-US" dirty="0" smtClean="0">
              <a:solidFill>
                <a:srgbClr val="000000"/>
              </a:solidFill>
            </a:endParaRPr>
          </a:p>
          <a:p>
            <a:r>
              <a:rPr lang="en-US" dirty="0" smtClean="0">
                <a:solidFill>
                  <a:srgbClr val="000000"/>
                </a:solidFill>
              </a:rPr>
              <a:t>Opportunities neglected in traditional paradigm…</a:t>
            </a:r>
          </a:p>
          <a:p>
            <a:endParaRPr lang="en-US" dirty="0" smtClean="0">
              <a:solidFill>
                <a:srgbClr val="0000FF"/>
              </a:solidFill>
            </a:endParaRPr>
          </a:p>
          <a:p>
            <a:r>
              <a:rPr lang="en-US" dirty="0" smtClean="0">
                <a:solidFill>
                  <a:srgbClr val="000000"/>
                </a:solidFill>
              </a:rPr>
              <a:t>Cooperation;</a:t>
            </a:r>
            <a:r>
              <a:rPr lang="en-US" dirty="0" smtClean="0">
                <a:solidFill>
                  <a:srgbClr val="0000FF"/>
                </a:solidFill>
              </a:rPr>
              <a:t> </a:t>
            </a:r>
            <a:r>
              <a:rPr lang="en-US" b="1" dirty="0" smtClean="0">
                <a:solidFill>
                  <a:srgbClr val="0000FF"/>
                </a:solidFill>
              </a:rPr>
              <a:t>cooperative interference management</a:t>
            </a:r>
          </a:p>
        </p:txBody>
      </p:sp>
      <p:sp>
        <p:nvSpPr>
          <p:cNvPr id="2" name="Title 1"/>
          <p:cNvSpPr>
            <a:spLocks noGrp="1"/>
          </p:cNvSpPr>
          <p:nvPr>
            <p:ph type="title"/>
          </p:nvPr>
        </p:nvSpPr>
        <p:spPr/>
        <p:txBody>
          <a:bodyPr/>
          <a:lstStyle/>
          <a:p>
            <a:r>
              <a:rPr lang="en-US" dirty="0" smtClean="0"/>
              <a:t>Interference: Major Bottleneck</a:t>
            </a:r>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CE1604D9-7146-434A-B5A6-80F11DFBD226}" type="slidenum">
              <a:rPr lang="en-US" smtClean="0"/>
              <a:pPr/>
              <a:t>4</a:t>
            </a:fld>
            <a:endParaRPr lang="en-US"/>
          </a:p>
        </p:txBody>
      </p:sp>
    </p:spTree>
    <p:custDataLst>
      <p:tags r:id="rId1"/>
    </p:custDataLst>
    <p:extLst>
      <p:ext uri="{BB962C8B-B14F-4D97-AF65-F5344CB8AC3E}">
        <p14:creationId xmlns:p14="http://schemas.microsoft.com/office/powerpoint/2010/main" xmlns="" val="4004616359"/>
      </p:ext>
    </p:extLst>
  </p:cSld>
  <p:clrMapOvr>
    <a:masterClrMapping/>
  </p:clrMapOvr>
  <mc:AlternateContent xmlns:mc="http://schemas.openxmlformats.org/markup-compatibility/2006">
    <mc:Choice xmlns:p14="http://schemas.microsoft.com/office/powerpoint/2010/main" xmlns="" Requires="p14">
      <p:transition spd="slow" p14:dur="2000" advTm="106493"/>
    </mc:Choice>
    <mc:Fallback>
      <p:transition spd="slow" advTm="1064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4"/>
          <a:stretch>
            <a:fillRect/>
          </a:stretch>
        </p:blipFill>
        <p:spPr>
          <a:xfrm>
            <a:off x="3627708" y="2396728"/>
            <a:ext cx="2540000" cy="2540000"/>
          </a:xfrm>
          <a:prstGeom prst="rect">
            <a:avLst/>
          </a:prstGeom>
        </p:spPr>
      </p:pic>
      <p:pic>
        <p:nvPicPr>
          <p:cNvPr id="7" name="Picture 6"/>
          <p:cNvPicPr>
            <a:picLocks noChangeAspect="1"/>
          </p:cNvPicPr>
          <p:nvPr/>
        </p:nvPicPr>
        <p:blipFill>
          <a:blip r:embed="rId4"/>
          <a:stretch>
            <a:fillRect/>
          </a:stretch>
        </p:blipFill>
        <p:spPr>
          <a:xfrm>
            <a:off x="3676035" y="3276600"/>
            <a:ext cx="1513327" cy="1513327"/>
          </a:xfrm>
          <a:prstGeom prst="rect">
            <a:avLst/>
          </a:prstGeom>
        </p:spPr>
      </p:pic>
      <p:sp>
        <p:nvSpPr>
          <p:cNvPr id="2" name="Title 1"/>
          <p:cNvSpPr>
            <a:spLocks noGrp="1"/>
          </p:cNvSpPr>
          <p:nvPr>
            <p:ph type="title"/>
          </p:nvPr>
        </p:nvSpPr>
        <p:spPr/>
        <p:txBody>
          <a:bodyPr/>
          <a:lstStyle/>
          <a:p>
            <a:r>
              <a:rPr lang="en-US" dirty="0" smtClean="0"/>
              <a:t>Opportunities in Cellular Systems</a:t>
            </a:r>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CE1604D9-7146-434A-B5A6-80F11DFBD226}" type="slidenum">
              <a:rPr lang="en-US" smtClean="0"/>
              <a:pPr/>
              <a:t>5</a:t>
            </a:fld>
            <a:endParaRPr lang="en-US"/>
          </a:p>
        </p:txBody>
      </p:sp>
      <p:pic>
        <p:nvPicPr>
          <p:cNvPr id="8" name="Picture 7"/>
          <p:cNvPicPr>
            <a:picLocks noChangeAspect="1"/>
          </p:cNvPicPr>
          <p:nvPr/>
        </p:nvPicPr>
        <p:blipFill>
          <a:blip r:embed="rId4"/>
          <a:stretch>
            <a:fillRect/>
          </a:stretch>
        </p:blipFill>
        <p:spPr>
          <a:xfrm>
            <a:off x="3134873" y="1752600"/>
            <a:ext cx="1513327" cy="1513327"/>
          </a:xfrm>
          <a:prstGeom prst="rect">
            <a:avLst/>
          </a:prstGeom>
        </p:spPr>
      </p:pic>
      <p:pic>
        <p:nvPicPr>
          <p:cNvPr id="9" name="Picture 8" descr="iphone_home.gif"/>
          <p:cNvPicPr>
            <a:picLocks noChangeAspect="1"/>
          </p:cNvPicPr>
          <p:nvPr/>
        </p:nvPicPr>
        <p:blipFill>
          <a:blip r:embed="rId5"/>
          <a:stretch>
            <a:fillRect/>
          </a:stretch>
        </p:blipFill>
        <p:spPr>
          <a:xfrm>
            <a:off x="931382" y="2043511"/>
            <a:ext cx="516418" cy="852089"/>
          </a:xfrm>
          <a:prstGeom prst="rect">
            <a:avLst/>
          </a:prstGeom>
        </p:spPr>
      </p:pic>
      <p:cxnSp>
        <p:nvCxnSpPr>
          <p:cNvPr id="10" name="Straight Arrow Connector 9"/>
          <p:cNvCxnSpPr/>
          <p:nvPr/>
        </p:nvCxnSpPr>
        <p:spPr>
          <a:xfrm>
            <a:off x="1565399" y="2286001"/>
            <a:ext cx="1787401" cy="0"/>
          </a:xfrm>
          <a:prstGeom prst="straightConnector1">
            <a:avLst/>
          </a:prstGeom>
          <a:ln w="38100">
            <a:solidFill>
              <a:srgbClr val="000000"/>
            </a:solidFill>
            <a:tailEnd type="arrow"/>
          </a:ln>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1565399" y="2514600"/>
            <a:ext cx="1787401" cy="990600"/>
          </a:xfrm>
          <a:prstGeom prst="straightConnector1">
            <a:avLst/>
          </a:prstGeom>
          <a:ln w="38100">
            <a:solidFill>
              <a:srgbClr val="000000"/>
            </a:solidFill>
            <a:tailEnd type="arrow"/>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V="1">
            <a:off x="2488538" y="2666548"/>
            <a:ext cx="1016662" cy="1295852"/>
          </a:xfrm>
          <a:prstGeom prst="straightConnector1">
            <a:avLst/>
          </a:prstGeom>
          <a:ln w="63500">
            <a:solidFill>
              <a:srgbClr val="FF0000"/>
            </a:solidFill>
            <a:prstDash val="solid"/>
            <a:tailEnd type="arrow"/>
          </a:ln>
          <a:effectLst/>
        </p:spPr>
        <p:style>
          <a:lnRef idx="2">
            <a:schemeClr val="dk1"/>
          </a:lnRef>
          <a:fillRef idx="0">
            <a:schemeClr val="dk1"/>
          </a:fillRef>
          <a:effectRef idx="1">
            <a:schemeClr val="dk1"/>
          </a:effectRef>
          <a:fontRef idx="minor">
            <a:schemeClr val="tx1"/>
          </a:fontRef>
        </p:style>
      </p:cxnSp>
      <p:pic>
        <p:nvPicPr>
          <p:cNvPr id="13" name="Picture 12" descr="tmobile-my-touch-3g.jpg"/>
          <p:cNvPicPr>
            <a:picLocks noChangeAspect="1"/>
          </p:cNvPicPr>
          <p:nvPr/>
        </p:nvPicPr>
        <p:blipFill>
          <a:blip r:embed="rId6"/>
          <a:stretch>
            <a:fillRect/>
          </a:stretch>
        </p:blipFill>
        <p:spPr>
          <a:xfrm>
            <a:off x="763826" y="3183894"/>
            <a:ext cx="801573" cy="801573"/>
          </a:xfrm>
          <a:prstGeom prst="rect">
            <a:avLst/>
          </a:prstGeom>
        </p:spPr>
      </p:pic>
      <p:pic>
        <p:nvPicPr>
          <p:cNvPr id="14" name="Picture 13" descr="iphone_34.jpg"/>
          <p:cNvPicPr>
            <a:picLocks noChangeAspect="1"/>
          </p:cNvPicPr>
          <p:nvPr/>
        </p:nvPicPr>
        <p:blipFill>
          <a:blip r:embed="rId7"/>
          <a:stretch>
            <a:fillRect/>
          </a:stretch>
        </p:blipFill>
        <p:spPr>
          <a:xfrm>
            <a:off x="2076312" y="3681071"/>
            <a:ext cx="412226" cy="824452"/>
          </a:xfrm>
          <a:prstGeom prst="rect">
            <a:avLst/>
          </a:prstGeom>
        </p:spPr>
      </p:pic>
      <p:cxnSp>
        <p:nvCxnSpPr>
          <p:cNvPr id="15" name="Straight Arrow Connector 14"/>
          <p:cNvCxnSpPr/>
          <p:nvPr/>
        </p:nvCxnSpPr>
        <p:spPr>
          <a:xfrm>
            <a:off x="2488538" y="3962400"/>
            <a:ext cx="1397662" cy="0"/>
          </a:xfrm>
          <a:prstGeom prst="straightConnector1">
            <a:avLst/>
          </a:prstGeom>
          <a:ln w="38100">
            <a:solidFill>
              <a:srgbClr val="000000"/>
            </a:solidFill>
            <a:tailEnd type="arrow"/>
          </a:ln>
          <a:effectLst/>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1565399" y="2286001"/>
            <a:ext cx="2320801" cy="1395070"/>
          </a:xfrm>
          <a:prstGeom prst="straightConnector1">
            <a:avLst/>
          </a:prstGeom>
          <a:ln w="63500">
            <a:solidFill>
              <a:srgbClr val="FF0000"/>
            </a:solidFill>
            <a:prstDash val="solid"/>
            <a:tailEnd type="arrow"/>
          </a:ln>
          <a:effectLst/>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1565399" y="3505200"/>
            <a:ext cx="2320801" cy="304800"/>
          </a:xfrm>
          <a:prstGeom prst="straightConnector1">
            <a:avLst/>
          </a:prstGeom>
          <a:ln w="63500">
            <a:solidFill>
              <a:srgbClr val="FF0000"/>
            </a:solidFill>
            <a:prstDash val="solid"/>
            <a:tailEnd type="arrow"/>
          </a:ln>
          <a:effectLst/>
        </p:spPr>
        <p:style>
          <a:lnRef idx="2">
            <a:schemeClr val="dk1"/>
          </a:lnRef>
          <a:fillRef idx="0">
            <a:schemeClr val="dk1"/>
          </a:fillRef>
          <a:effectRef idx="1">
            <a:schemeClr val="dk1"/>
          </a:effectRef>
          <a:fontRef idx="minor">
            <a:schemeClr val="tx1"/>
          </a:fontRef>
        </p:style>
      </p:cxnSp>
      <p:sp>
        <p:nvSpPr>
          <p:cNvPr id="32" name="Freeform 31"/>
          <p:cNvSpPr/>
          <p:nvPr/>
        </p:nvSpPr>
        <p:spPr>
          <a:xfrm>
            <a:off x="4309497" y="2564584"/>
            <a:ext cx="1486471" cy="1702616"/>
          </a:xfrm>
          <a:custGeom>
            <a:avLst/>
            <a:gdLst>
              <a:gd name="connsiteX0" fmla="*/ 0 w 1307705"/>
              <a:gd name="connsiteY0" fmla="*/ 0 h 1738595"/>
              <a:gd name="connsiteX1" fmla="*/ 1088661 w 1307705"/>
              <a:gd name="connsiteY1" fmla="*/ 529138 h 1738595"/>
              <a:gd name="connsiteX2" fmla="*/ 1254985 w 1307705"/>
              <a:gd name="connsiteY2" fmla="*/ 1300167 h 1738595"/>
              <a:gd name="connsiteX3" fmla="*/ 423368 w 1307705"/>
              <a:gd name="connsiteY3" fmla="*/ 1738595 h 1738595"/>
            </a:gdLst>
            <a:ahLst/>
            <a:cxnLst>
              <a:cxn ang="0">
                <a:pos x="connsiteX0" y="connsiteY0"/>
              </a:cxn>
              <a:cxn ang="0">
                <a:pos x="connsiteX1" y="connsiteY1"/>
              </a:cxn>
              <a:cxn ang="0">
                <a:pos x="connsiteX2" y="connsiteY2"/>
              </a:cxn>
              <a:cxn ang="0">
                <a:pos x="connsiteX3" y="connsiteY3"/>
              </a:cxn>
            </a:cxnLst>
            <a:rect l="l" t="t" r="r" b="b"/>
            <a:pathLst>
              <a:path w="1307705" h="1738595">
                <a:moveTo>
                  <a:pt x="0" y="0"/>
                </a:moveTo>
                <a:cubicBezTo>
                  <a:pt x="439748" y="156222"/>
                  <a:pt x="879497" y="312444"/>
                  <a:pt x="1088661" y="529138"/>
                </a:cubicBezTo>
                <a:cubicBezTo>
                  <a:pt x="1297825" y="745832"/>
                  <a:pt x="1365867" y="1098591"/>
                  <a:pt x="1254985" y="1300167"/>
                </a:cubicBezTo>
                <a:cubicBezTo>
                  <a:pt x="1144103" y="1501743"/>
                  <a:pt x="423368" y="1738595"/>
                  <a:pt x="423368" y="1738595"/>
                </a:cubicBezTo>
              </a:path>
            </a:pathLst>
          </a:custGeom>
          <a:ln w="6350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Cloud 17"/>
          <p:cNvSpPr/>
          <p:nvPr/>
        </p:nvSpPr>
        <p:spPr>
          <a:xfrm>
            <a:off x="4897708" y="2549551"/>
            <a:ext cx="2493692" cy="14859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Backhaul</a:t>
            </a:r>
          </a:p>
          <a:p>
            <a:pPr algn="ctr"/>
            <a:r>
              <a:rPr lang="en-US" sz="1600" dirty="0" smtClean="0">
                <a:solidFill>
                  <a:srgbClr val="000000"/>
                </a:solidFill>
              </a:rPr>
              <a:t>DSL, Optical Fiber, Microwave</a:t>
            </a:r>
            <a:endParaRPr lang="en-US" sz="1600" dirty="0">
              <a:solidFill>
                <a:srgbClr val="000000"/>
              </a:solidFill>
            </a:endParaRPr>
          </a:p>
        </p:txBody>
      </p:sp>
      <p:sp>
        <p:nvSpPr>
          <p:cNvPr id="33" name="Oval 32"/>
          <p:cNvSpPr/>
          <p:nvPr/>
        </p:nvSpPr>
        <p:spPr>
          <a:xfrm rot="20779875" flipH="1">
            <a:off x="3479048" y="1536064"/>
            <a:ext cx="1308803" cy="3566346"/>
          </a:xfrm>
          <a:prstGeom prst="ellipse">
            <a:avLst/>
          </a:prstGeom>
          <a:noFill/>
          <a:ln w="254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8"/>
          <a:stretch>
            <a:fillRect/>
          </a:stretch>
        </p:blipFill>
        <p:spPr>
          <a:xfrm>
            <a:off x="3505200" y="2342698"/>
            <a:ext cx="457200" cy="647700"/>
          </a:xfrm>
          <a:prstGeom prst="rect">
            <a:avLst/>
          </a:prstGeom>
        </p:spPr>
      </p:pic>
      <p:pic>
        <p:nvPicPr>
          <p:cNvPr id="36" name="Picture 35"/>
          <p:cNvPicPr>
            <a:picLocks noChangeAspect="1"/>
          </p:cNvPicPr>
          <p:nvPr/>
        </p:nvPicPr>
        <p:blipFill>
          <a:blip r:embed="rId8"/>
          <a:stretch>
            <a:fillRect/>
          </a:stretch>
        </p:blipFill>
        <p:spPr>
          <a:xfrm>
            <a:off x="3852297" y="3681071"/>
            <a:ext cx="457200" cy="647700"/>
          </a:xfrm>
          <a:prstGeom prst="rect">
            <a:avLst/>
          </a:prstGeom>
        </p:spPr>
      </p:pic>
      <p:sp>
        <p:nvSpPr>
          <p:cNvPr id="37" name="TextBox 36"/>
          <p:cNvSpPr txBox="1"/>
          <p:nvPr/>
        </p:nvSpPr>
        <p:spPr>
          <a:xfrm>
            <a:off x="457200" y="1124712"/>
            <a:ext cx="2913478" cy="523220"/>
          </a:xfrm>
          <a:prstGeom prst="rect">
            <a:avLst/>
          </a:prstGeom>
          <a:noFill/>
        </p:spPr>
        <p:txBody>
          <a:bodyPr wrap="none" rtlCol="0">
            <a:spAutoFit/>
          </a:bodyPr>
          <a:lstStyle/>
          <a:p>
            <a:r>
              <a:rPr lang="en-US" sz="2800" b="1" dirty="0" smtClean="0"/>
              <a:t>Distributed MIMO</a:t>
            </a:r>
            <a:endParaRPr lang="en-US" sz="2800" b="1" dirty="0"/>
          </a:p>
        </p:txBody>
      </p:sp>
      <p:sp>
        <p:nvSpPr>
          <p:cNvPr id="38" name="TextBox 37"/>
          <p:cNvSpPr txBox="1"/>
          <p:nvPr/>
        </p:nvSpPr>
        <p:spPr>
          <a:xfrm>
            <a:off x="457200" y="4734580"/>
            <a:ext cx="4538422" cy="523220"/>
          </a:xfrm>
          <a:prstGeom prst="rect">
            <a:avLst/>
          </a:prstGeom>
          <a:solidFill>
            <a:srgbClr val="00FFFF"/>
          </a:solidFill>
          <a:ln>
            <a:solidFill>
              <a:srgbClr val="000000"/>
            </a:solidFill>
          </a:ln>
        </p:spPr>
        <p:txBody>
          <a:bodyPr wrap="none" rtlCol="0">
            <a:spAutoFit/>
          </a:bodyPr>
          <a:lstStyle/>
          <a:p>
            <a:r>
              <a:rPr lang="en-US" sz="2800" dirty="0" smtClean="0"/>
              <a:t>Caveat: cooperation is </a:t>
            </a:r>
            <a:r>
              <a:rPr lang="en-US" sz="2800" dirty="0" smtClean="0">
                <a:solidFill>
                  <a:srgbClr val="FF0000"/>
                </a:solidFill>
              </a:rPr>
              <a:t>limited</a:t>
            </a:r>
            <a:endParaRPr lang="en-US" sz="2800" dirty="0">
              <a:solidFill>
                <a:srgbClr val="FF0000"/>
              </a:solidFill>
            </a:endParaRPr>
          </a:p>
        </p:txBody>
      </p:sp>
      <p:sp>
        <p:nvSpPr>
          <p:cNvPr id="3" name="TextBox 2"/>
          <p:cNvSpPr txBox="1"/>
          <p:nvPr/>
        </p:nvSpPr>
        <p:spPr>
          <a:xfrm>
            <a:off x="5180712" y="1124712"/>
            <a:ext cx="3506088" cy="1200328"/>
          </a:xfrm>
          <a:prstGeom prst="rect">
            <a:avLst/>
          </a:prstGeom>
          <a:noFill/>
          <a:ln>
            <a:solidFill>
              <a:srgbClr val="000000"/>
            </a:solidFill>
          </a:ln>
        </p:spPr>
        <p:txBody>
          <a:bodyPr wrap="none" rtlCol="0">
            <a:spAutoFit/>
          </a:bodyPr>
          <a:lstStyle/>
          <a:p>
            <a:r>
              <a:rPr lang="en-US" sz="2400" dirty="0" smtClean="0"/>
              <a:t>Information theory:</a:t>
            </a:r>
          </a:p>
          <a:p>
            <a:pPr marL="342900" indent="-342900">
              <a:buFont typeface="Arial"/>
              <a:buChar char="•"/>
            </a:pPr>
            <a:r>
              <a:rPr lang="en-US" sz="2400" dirty="0" smtClean="0"/>
              <a:t>degree-of-freedom gain</a:t>
            </a:r>
          </a:p>
          <a:p>
            <a:pPr marL="342900" indent="-342900">
              <a:buFont typeface="Arial"/>
              <a:buChar char="•"/>
            </a:pPr>
            <a:r>
              <a:rPr lang="en-US" sz="2400" dirty="0" smtClean="0"/>
              <a:t>power gain</a:t>
            </a:r>
            <a:endParaRPr lang="en-US" sz="2400" dirty="0"/>
          </a:p>
        </p:txBody>
      </p:sp>
      <p:sp>
        <p:nvSpPr>
          <p:cNvPr id="19" name="TextBox 18"/>
          <p:cNvSpPr txBox="1"/>
          <p:nvPr/>
        </p:nvSpPr>
        <p:spPr>
          <a:xfrm>
            <a:off x="5568736" y="4274690"/>
            <a:ext cx="984464" cy="461665"/>
          </a:xfrm>
          <a:prstGeom prst="rect">
            <a:avLst/>
          </a:prstGeom>
          <a:noFill/>
        </p:spPr>
        <p:txBody>
          <a:bodyPr wrap="none" rtlCol="0">
            <a:spAutoFit/>
          </a:bodyPr>
          <a:lstStyle/>
          <a:p>
            <a:r>
              <a:rPr lang="en-US" sz="2400" dirty="0" smtClean="0"/>
              <a:t>virtual</a:t>
            </a:r>
            <a:endParaRPr lang="en-US" sz="2400" dirty="0"/>
          </a:p>
        </p:txBody>
      </p:sp>
    </p:spTree>
    <p:custDataLst>
      <p:tags r:id="rId1"/>
    </p:custDataLst>
    <p:extLst>
      <p:ext uri="{BB962C8B-B14F-4D97-AF65-F5344CB8AC3E}">
        <p14:creationId xmlns:p14="http://schemas.microsoft.com/office/powerpoint/2010/main" xmlns="" val="39089023"/>
      </p:ext>
    </p:extLst>
  </p:cSld>
  <p:clrMapOvr>
    <a:masterClrMapping/>
  </p:clrMapOvr>
  <mc:AlternateContent xmlns:mc="http://schemas.openxmlformats.org/markup-compatibility/2006">
    <mc:Choice xmlns:p14="http://schemas.microsoft.com/office/powerpoint/2010/main" xmlns="" Requires="p14">
      <p:transition spd="slow" p14:dur="2000" advTm="107572"/>
    </mc:Choice>
    <mc:Fallback>
      <p:transition spd="slow" advTm="1075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18" grpId="0" animBg="1"/>
      <p:bldP spid="18" grpId="1" animBg="1"/>
      <p:bldP spid="18" grpId="2" animBg="1"/>
      <p:bldP spid="33" grpId="0" animBg="1"/>
      <p:bldP spid="33" grpId="1" animBg="1"/>
      <p:bldP spid="37" grpId="0"/>
      <p:bldP spid="38" grpId="0" animBg="1"/>
      <p:bldP spid="3" grpId="0" animBg="1"/>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in Wireless LAN</a:t>
            </a:r>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CE1604D9-7146-434A-B5A6-80F11DFBD226}" type="slidenum">
              <a:rPr lang="en-US" smtClean="0"/>
              <a:pPr/>
              <a:t>6</a:t>
            </a:fld>
            <a:endParaRPr lang="en-US"/>
          </a:p>
        </p:txBody>
      </p:sp>
      <p:pic>
        <p:nvPicPr>
          <p:cNvPr id="7" name="Picture 6" descr="macbook-pro.jpg"/>
          <p:cNvPicPr>
            <a:picLocks noChangeAspect="1"/>
          </p:cNvPicPr>
          <p:nvPr/>
        </p:nvPicPr>
        <p:blipFill>
          <a:blip r:embed="rId4"/>
          <a:stretch>
            <a:fillRect/>
          </a:stretch>
        </p:blipFill>
        <p:spPr>
          <a:xfrm>
            <a:off x="533400" y="1219200"/>
            <a:ext cx="1300480" cy="976630"/>
          </a:xfrm>
          <a:prstGeom prst="rect">
            <a:avLst/>
          </a:prstGeom>
        </p:spPr>
      </p:pic>
      <p:pic>
        <p:nvPicPr>
          <p:cNvPr id="8" name="Picture 7" descr="femtocell.jpg"/>
          <p:cNvPicPr>
            <a:picLocks noChangeAspect="1"/>
          </p:cNvPicPr>
          <p:nvPr/>
        </p:nvPicPr>
        <p:blipFill>
          <a:blip r:embed="rId5"/>
          <a:stretch>
            <a:fillRect/>
          </a:stretch>
        </p:blipFill>
        <p:spPr>
          <a:xfrm>
            <a:off x="1910080" y="2195830"/>
            <a:ext cx="754136" cy="1181414"/>
          </a:xfrm>
          <a:prstGeom prst="rect">
            <a:avLst/>
          </a:prstGeom>
        </p:spPr>
      </p:pic>
      <p:pic>
        <p:nvPicPr>
          <p:cNvPr id="9" name="Picture 8" descr="tmobile-my-touch-3g.jpg"/>
          <p:cNvPicPr>
            <a:picLocks noChangeAspect="1"/>
          </p:cNvPicPr>
          <p:nvPr/>
        </p:nvPicPr>
        <p:blipFill>
          <a:blip r:embed="rId6"/>
          <a:stretch>
            <a:fillRect/>
          </a:stretch>
        </p:blipFill>
        <p:spPr>
          <a:xfrm>
            <a:off x="1232803" y="3617336"/>
            <a:ext cx="801573" cy="801573"/>
          </a:xfrm>
          <a:prstGeom prst="rect">
            <a:avLst/>
          </a:prstGeom>
        </p:spPr>
      </p:pic>
      <p:pic>
        <p:nvPicPr>
          <p:cNvPr id="10" name="Picture 9" descr="iphone_34.jpg"/>
          <p:cNvPicPr>
            <a:picLocks noChangeAspect="1"/>
          </p:cNvPicPr>
          <p:nvPr/>
        </p:nvPicPr>
        <p:blipFill>
          <a:blip r:embed="rId7"/>
          <a:stretch>
            <a:fillRect/>
          </a:stretch>
        </p:blipFill>
        <p:spPr>
          <a:xfrm>
            <a:off x="2084967" y="2500630"/>
            <a:ext cx="412226" cy="824452"/>
          </a:xfrm>
          <a:prstGeom prst="rect">
            <a:avLst/>
          </a:prstGeom>
        </p:spPr>
      </p:pic>
      <p:pic>
        <p:nvPicPr>
          <p:cNvPr id="12" name="Picture 11"/>
          <p:cNvPicPr>
            <a:picLocks noChangeAspect="1"/>
          </p:cNvPicPr>
          <p:nvPr/>
        </p:nvPicPr>
        <p:blipFill>
          <a:blip r:embed="rId8"/>
          <a:stretch>
            <a:fillRect/>
          </a:stretch>
        </p:blipFill>
        <p:spPr>
          <a:xfrm>
            <a:off x="3967480" y="1332230"/>
            <a:ext cx="939800" cy="863600"/>
          </a:xfrm>
          <a:prstGeom prst="rect">
            <a:avLst/>
          </a:prstGeom>
        </p:spPr>
      </p:pic>
      <p:pic>
        <p:nvPicPr>
          <p:cNvPr id="13" name="Picture 12"/>
          <p:cNvPicPr>
            <a:picLocks noChangeAspect="1"/>
          </p:cNvPicPr>
          <p:nvPr/>
        </p:nvPicPr>
        <p:blipFill>
          <a:blip r:embed="rId8"/>
          <a:stretch>
            <a:fillRect/>
          </a:stretch>
        </p:blipFill>
        <p:spPr>
          <a:xfrm>
            <a:off x="4272280" y="3643630"/>
            <a:ext cx="939800" cy="863600"/>
          </a:xfrm>
          <a:prstGeom prst="rect">
            <a:avLst/>
          </a:prstGeom>
        </p:spPr>
      </p:pic>
      <p:cxnSp>
        <p:nvCxnSpPr>
          <p:cNvPr id="14" name="Straight Arrow Connector 13"/>
          <p:cNvCxnSpPr/>
          <p:nvPr/>
        </p:nvCxnSpPr>
        <p:spPr>
          <a:xfrm>
            <a:off x="1779255" y="1586230"/>
            <a:ext cx="2188225" cy="0"/>
          </a:xfrm>
          <a:prstGeom prst="straightConnector1">
            <a:avLst/>
          </a:prstGeom>
          <a:ln w="38100">
            <a:solidFill>
              <a:srgbClr val="000000"/>
            </a:solidFill>
            <a:tailEnd type="arrow"/>
          </a:ln>
          <a:effectLst/>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2034376" y="3860110"/>
            <a:ext cx="2390304" cy="0"/>
          </a:xfrm>
          <a:prstGeom prst="straightConnector1">
            <a:avLst/>
          </a:prstGeom>
          <a:ln w="38100">
            <a:solidFill>
              <a:srgbClr val="000000"/>
            </a:solidFill>
            <a:tailEnd type="arrow"/>
          </a:ln>
          <a:effectLst/>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1779255" y="1586230"/>
            <a:ext cx="2645425" cy="2031106"/>
          </a:xfrm>
          <a:prstGeom prst="straightConnector1">
            <a:avLst/>
          </a:prstGeom>
          <a:ln w="63500">
            <a:solidFill>
              <a:srgbClr val="FF0000"/>
            </a:solidFill>
            <a:prstDash val="solid"/>
            <a:tailEnd type="arrow"/>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V="1">
            <a:off x="2034376" y="1713230"/>
            <a:ext cx="1933104" cy="2146880"/>
          </a:xfrm>
          <a:prstGeom prst="straightConnector1">
            <a:avLst/>
          </a:prstGeom>
          <a:ln w="63500">
            <a:solidFill>
              <a:srgbClr val="FF0000"/>
            </a:solidFill>
            <a:prstDash val="solid"/>
            <a:tailEnd type="arrow"/>
          </a:ln>
          <a:effectLst/>
        </p:spPr>
        <p:style>
          <a:lnRef idx="2">
            <a:schemeClr val="dk1"/>
          </a:lnRef>
          <a:fillRef idx="0">
            <a:schemeClr val="dk1"/>
          </a:fillRef>
          <a:effectRef idx="1">
            <a:schemeClr val="dk1"/>
          </a:effectRef>
          <a:fontRef idx="minor">
            <a:schemeClr val="tx1"/>
          </a:fontRef>
        </p:style>
      </p:cxnSp>
      <p:sp>
        <p:nvSpPr>
          <p:cNvPr id="34" name="Freeform 33"/>
          <p:cNvSpPr/>
          <p:nvPr/>
        </p:nvSpPr>
        <p:spPr>
          <a:xfrm>
            <a:off x="5008880" y="1891030"/>
            <a:ext cx="330200" cy="1716741"/>
          </a:xfrm>
          <a:custGeom>
            <a:avLst/>
            <a:gdLst>
              <a:gd name="connsiteX0" fmla="*/ 0 w 343781"/>
              <a:gd name="connsiteY0" fmla="*/ 0 h 2046941"/>
              <a:gd name="connsiteX1" fmla="*/ 343647 w 343781"/>
              <a:gd name="connsiteY1" fmla="*/ 1045882 h 2046941"/>
              <a:gd name="connsiteX2" fmla="*/ 44823 w 343781"/>
              <a:gd name="connsiteY2" fmla="*/ 2046941 h 2046941"/>
              <a:gd name="connsiteX3" fmla="*/ 44823 w 343781"/>
              <a:gd name="connsiteY3" fmla="*/ 2046941 h 2046941"/>
            </a:gdLst>
            <a:ahLst/>
            <a:cxnLst>
              <a:cxn ang="0">
                <a:pos x="connsiteX0" y="connsiteY0"/>
              </a:cxn>
              <a:cxn ang="0">
                <a:pos x="connsiteX1" y="connsiteY1"/>
              </a:cxn>
              <a:cxn ang="0">
                <a:pos x="connsiteX2" y="connsiteY2"/>
              </a:cxn>
              <a:cxn ang="0">
                <a:pos x="connsiteX3" y="connsiteY3"/>
              </a:cxn>
            </a:cxnLst>
            <a:rect l="l" t="t" r="r" b="b"/>
            <a:pathLst>
              <a:path w="343781" h="2046941">
                <a:moveTo>
                  <a:pt x="0" y="0"/>
                </a:moveTo>
                <a:cubicBezTo>
                  <a:pt x="168088" y="352362"/>
                  <a:pt x="336177" y="704725"/>
                  <a:pt x="343647" y="1045882"/>
                </a:cubicBezTo>
                <a:cubicBezTo>
                  <a:pt x="351117" y="1387039"/>
                  <a:pt x="44823" y="2046941"/>
                  <a:pt x="44823" y="2046941"/>
                </a:cubicBezTo>
                <a:lnTo>
                  <a:pt x="44823" y="2046941"/>
                </a:lnTo>
              </a:path>
            </a:pathLst>
          </a:custGeom>
          <a:ln w="38100">
            <a:solidFill>
              <a:srgbClr val="0000FF"/>
            </a:solidFill>
            <a:prstDash val="dash"/>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flipH="1" flipV="1">
            <a:off x="843280" y="2079289"/>
            <a:ext cx="381000" cy="1640541"/>
          </a:xfrm>
          <a:custGeom>
            <a:avLst/>
            <a:gdLst>
              <a:gd name="connsiteX0" fmla="*/ 0 w 343781"/>
              <a:gd name="connsiteY0" fmla="*/ 0 h 2046941"/>
              <a:gd name="connsiteX1" fmla="*/ 343647 w 343781"/>
              <a:gd name="connsiteY1" fmla="*/ 1045882 h 2046941"/>
              <a:gd name="connsiteX2" fmla="*/ 44823 w 343781"/>
              <a:gd name="connsiteY2" fmla="*/ 2046941 h 2046941"/>
              <a:gd name="connsiteX3" fmla="*/ 44823 w 343781"/>
              <a:gd name="connsiteY3" fmla="*/ 2046941 h 2046941"/>
            </a:gdLst>
            <a:ahLst/>
            <a:cxnLst>
              <a:cxn ang="0">
                <a:pos x="connsiteX0" y="connsiteY0"/>
              </a:cxn>
              <a:cxn ang="0">
                <a:pos x="connsiteX1" y="connsiteY1"/>
              </a:cxn>
              <a:cxn ang="0">
                <a:pos x="connsiteX2" y="connsiteY2"/>
              </a:cxn>
              <a:cxn ang="0">
                <a:pos x="connsiteX3" y="connsiteY3"/>
              </a:cxn>
            </a:cxnLst>
            <a:rect l="l" t="t" r="r" b="b"/>
            <a:pathLst>
              <a:path w="343781" h="2046941">
                <a:moveTo>
                  <a:pt x="0" y="0"/>
                </a:moveTo>
                <a:cubicBezTo>
                  <a:pt x="168088" y="352362"/>
                  <a:pt x="336177" y="704725"/>
                  <a:pt x="343647" y="1045882"/>
                </a:cubicBezTo>
                <a:cubicBezTo>
                  <a:pt x="351117" y="1387039"/>
                  <a:pt x="44823" y="2046941"/>
                  <a:pt x="44823" y="2046941"/>
                </a:cubicBezTo>
                <a:lnTo>
                  <a:pt x="44823" y="2046941"/>
                </a:lnTo>
              </a:path>
            </a:pathLst>
          </a:custGeom>
          <a:ln w="38100">
            <a:solidFill>
              <a:srgbClr val="0000FF"/>
            </a:solidFill>
            <a:prstDash val="dash"/>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a:off x="5498950" y="1219200"/>
            <a:ext cx="2278529" cy="461665"/>
          </a:xfrm>
          <a:prstGeom prst="rect">
            <a:avLst/>
          </a:prstGeom>
          <a:noFill/>
        </p:spPr>
        <p:txBody>
          <a:bodyPr wrap="square" rtlCol="0">
            <a:spAutoFit/>
          </a:bodyPr>
          <a:lstStyle/>
          <a:p>
            <a:pPr marL="342900" indent="-342900">
              <a:buFont typeface="Arial"/>
              <a:buChar char="•"/>
            </a:pPr>
            <a:r>
              <a:rPr lang="en-US" sz="2400" dirty="0" smtClean="0">
                <a:solidFill>
                  <a:srgbClr val="FF0000"/>
                </a:solidFill>
              </a:rPr>
              <a:t>Interference</a:t>
            </a:r>
            <a:endParaRPr lang="en-US" sz="2400" dirty="0">
              <a:solidFill>
                <a:srgbClr val="FF0000"/>
              </a:solidFill>
            </a:endParaRPr>
          </a:p>
        </p:txBody>
      </p:sp>
      <p:sp>
        <p:nvSpPr>
          <p:cNvPr id="38" name="TextBox 37"/>
          <p:cNvSpPr txBox="1"/>
          <p:nvPr/>
        </p:nvSpPr>
        <p:spPr>
          <a:xfrm>
            <a:off x="5498950" y="3719830"/>
            <a:ext cx="2278529" cy="461665"/>
          </a:xfrm>
          <a:prstGeom prst="rect">
            <a:avLst/>
          </a:prstGeom>
          <a:noFill/>
        </p:spPr>
        <p:txBody>
          <a:bodyPr wrap="square" rtlCol="0">
            <a:spAutoFit/>
          </a:bodyPr>
          <a:lstStyle/>
          <a:p>
            <a:pPr marL="342900" indent="-342900">
              <a:buFont typeface="Arial"/>
              <a:buChar char="•"/>
            </a:pPr>
            <a:r>
              <a:rPr lang="en-US" sz="2400" dirty="0" smtClean="0">
                <a:solidFill>
                  <a:srgbClr val="0000FF"/>
                </a:solidFill>
              </a:rPr>
              <a:t>Cooperation</a:t>
            </a:r>
            <a:endParaRPr lang="en-US" sz="2400" dirty="0">
              <a:solidFill>
                <a:srgbClr val="000000"/>
              </a:solidFill>
            </a:endParaRPr>
          </a:p>
        </p:txBody>
      </p:sp>
      <p:sp>
        <p:nvSpPr>
          <p:cNvPr id="43" name="TextBox 42"/>
          <p:cNvSpPr txBox="1"/>
          <p:nvPr/>
        </p:nvSpPr>
        <p:spPr>
          <a:xfrm>
            <a:off x="5491480" y="1905000"/>
            <a:ext cx="3195320" cy="461665"/>
          </a:xfrm>
          <a:prstGeom prst="rect">
            <a:avLst/>
          </a:prstGeom>
          <a:noFill/>
        </p:spPr>
        <p:txBody>
          <a:bodyPr wrap="square" rtlCol="0">
            <a:spAutoFit/>
          </a:bodyPr>
          <a:lstStyle/>
          <a:p>
            <a:pPr marL="342900" indent="-342900">
              <a:buFont typeface="Arial"/>
              <a:buChar char="•"/>
            </a:pPr>
            <a:r>
              <a:rPr lang="en-US" sz="2400" dirty="0" smtClean="0">
                <a:solidFill>
                  <a:srgbClr val="000000"/>
                </a:solidFill>
              </a:rPr>
              <a:t>Radios can </a:t>
            </a:r>
            <a:r>
              <a:rPr lang="en-US" sz="2400" i="1" dirty="0" smtClean="0">
                <a:solidFill>
                  <a:srgbClr val="000000"/>
                </a:solidFill>
              </a:rPr>
              <a:t>overhear</a:t>
            </a:r>
            <a:endParaRPr lang="en-US" sz="2400" i="1" dirty="0">
              <a:solidFill>
                <a:srgbClr val="000000"/>
              </a:solidFill>
            </a:endParaRPr>
          </a:p>
        </p:txBody>
      </p:sp>
      <p:sp>
        <p:nvSpPr>
          <p:cNvPr id="44" name="TextBox 43"/>
          <p:cNvSpPr txBox="1"/>
          <p:nvPr/>
        </p:nvSpPr>
        <p:spPr>
          <a:xfrm>
            <a:off x="5491480" y="2653030"/>
            <a:ext cx="3195320" cy="830997"/>
          </a:xfrm>
          <a:prstGeom prst="rect">
            <a:avLst/>
          </a:prstGeom>
          <a:noFill/>
        </p:spPr>
        <p:txBody>
          <a:bodyPr wrap="square" rtlCol="0">
            <a:spAutoFit/>
          </a:bodyPr>
          <a:lstStyle/>
          <a:p>
            <a:pPr marL="342900" indent="-342900">
              <a:buFont typeface="Arial"/>
              <a:buChar char="•"/>
            </a:pPr>
            <a:r>
              <a:rPr lang="en-US" sz="2400" dirty="0" smtClean="0">
                <a:solidFill>
                  <a:srgbClr val="000000"/>
                </a:solidFill>
              </a:rPr>
              <a:t>Idle or additional devices (</a:t>
            </a:r>
            <a:r>
              <a:rPr lang="en-US" sz="2400" dirty="0" err="1" smtClean="0">
                <a:solidFill>
                  <a:srgbClr val="000000"/>
                </a:solidFill>
              </a:rPr>
              <a:t>femto</a:t>
            </a:r>
            <a:r>
              <a:rPr lang="en-US" sz="2400" dirty="0" smtClean="0">
                <a:solidFill>
                  <a:srgbClr val="000000"/>
                </a:solidFill>
              </a:rPr>
              <a:t>-cell)</a:t>
            </a:r>
            <a:endParaRPr lang="en-US" sz="2400" dirty="0">
              <a:solidFill>
                <a:srgbClr val="000000"/>
              </a:solidFill>
            </a:endParaRPr>
          </a:p>
        </p:txBody>
      </p:sp>
      <p:cxnSp>
        <p:nvCxnSpPr>
          <p:cNvPr id="45" name="Straight Arrow Connector 44"/>
          <p:cNvCxnSpPr/>
          <p:nvPr/>
        </p:nvCxnSpPr>
        <p:spPr>
          <a:xfrm>
            <a:off x="1529080" y="2079289"/>
            <a:ext cx="505296" cy="573741"/>
          </a:xfrm>
          <a:prstGeom prst="straightConnector1">
            <a:avLst/>
          </a:prstGeom>
          <a:ln w="38100">
            <a:solidFill>
              <a:srgbClr val="0000FF"/>
            </a:solidFill>
            <a:prstDash val="dash"/>
            <a:tailEnd type="arrow"/>
          </a:ln>
          <a:effectLst/>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flipV="1">
            <a:off x="1529080" y="2881630"/>
            <a:ext cx="505296" cy="726141"/>
          </a:xfrm>
          <a:prstGeom prst="straightConnector1">
            <a:avLst/>
          </a:prstGeom>
          <a:ln w="38100">
            <a:solidFill>
              <a:srgbClr val="0000FF"/>
            </a:solidFill>
            <a:prstDash val="dash"/>
            <a:tailEnd type="arrow"/>
          </a:ln>
          <a:effectLst/>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V="1">
            <a:off x="2581596" y="1713230"/>
            <a:ext cx="1157284" cy="939801"/>
          </a:xfrm>
          <a:prstGeom prst="straightConnector1">
            <a:avLst/>
          </a:prstGeom>
          <a:ln w="38100">
            <a:solidFill>
              <a:srgbClr val="0000FF"/>
            </a:solidFill>
            <a:prstDash val="dash"/>
            <a:tailEnd type="arrow"/>
          </a:ln>
          <a:effectLst/>
        </p:spPr>
        <p:style>
          <a:lnRef idx="2">
            <a:schemeClr val="dk1"/>
          </a:lnRef>
          <a:fillRef idx="0">
            <a:schemeClr val="dk1"/>
          </a:fillRef>
          <a:effectRef idx="1">
            <a:schemeClr val="dk1"/>
          </a:effectRef>
          <a:fontRef idx="minor">
            <a:schemeClr val="tx1"/>
          </a:fontRef>
        </p:style>
      </p:cxnSp>
      <p:cxnSp>
        <p:nvCxnSpPr>
          <p:cNvPr id="64" name="Straight Arrow Connector 63"/>
          <p:cNvCxnSpPr/>
          <p:nvPr/>
        </p:nvCxnSpPr>
        <p:spPr>
          <a:xfrm>
            <a:off x="2664216" y="2805431"/>
            <a:ext cx="1608064" cy="914399"/>
          </a:xfrm>
          <a:prstGeom prst="straightConnector1">
            <a:avLst/>
          </a:prstGeom>
          <a:ln w="38100">
            <a:solidFill>
              <a:srgbClr val="0000FF"/>
            </a:solidFill>
            <a:prstDash val="dash"/>
            <a:tailEnd type="arrow"/>
          </a:ln>
          <a:effectLst/>
        </p:spPr>
        <p:style>
          <a:lnRef idx="2">
            <a:schemeClr val="dk1"/>
          </a:lnRef>
          <a:fillRef idx="0">
            <a:schemeClr val="dk1"/>
          </a:fillRef>
          <a:effectRef idx="1">
            <a:schemeClr val="dk1"/>
          </a:effectRef>
          <a:fontRef idx="minor">
            <a:schemeClr val="tx1"/>
          </a:fontRef>
        </p:style>
      </p:cxnSp>
      <p:sp>
        <p:nvSpPr>
          <p:cNvPr id="67" name="TextBox 66"/>
          <p:cNvSpPr txBox="1"/>
          <p:nvPr/>
        </p:nvSpPr>
        <p:spPr>
          <a:xfrm>
            <a:off x="457200" y="4734580"/>
            <a:ext cx="4538422" cy="523220"/>
          </a:xfrm>
          <a:prstGeom prst="rect">
            <a:avLst/>
          </a:prstGeom>
          <a:solidFill>
            <a:srgbClr val="00FFFF"/>
          </a:solidFill>
          <a:ln>
            <a:solidFill>
              <a:srgbClr val="000000"/>
            </a:solidFill>
          </a:ln>
        </p:spPr>
        <p:txBody>
          <a:bodyPr wrap="none" rtlCol="0">
            <a:spAutoFit/>
          </a:bodyPr>
          <a:lstStyle/>
          <a:p>
            <a:r>
              <a:rPr lang="en-US" sz="2800" dirty="0" smtClean="0"/>
              <a:t>Caveat: cooperation is </a:t>
            </a:r>
            <a:r>
              <a:rPr lang="en-US" sz="2800" dirty="0" smtClean="0">
                <a:solidFill>
                  <a:srgbClr val="FF0000"/>
                </a:solidFill>
              </a:rPr>
              <a:t>limited</a:t>
            </a:r>
            <a:endParaRPr lang="en-US" sz="2800" dirty="0">
              <a:solidFill>
                <a:srgbClr val="FF0000"/>
              </a:solidFill>
            </a:endParaRPr>
          </a:p>
        </p:txBody>
      </p:sp>
    </p:spTree>
    <p:custDataLst>
      <p:tags r:id="rId1"/>
    </p:custDataLst>
    <p:extLst>
      <p:ext uri="{BB962C8B-B14F-4D97-AF65-F5344CB8AC3E}">
        <p14:creationId xmlns:p14="http://schemas.microsoft.com/office/powerpoint/2010/main" xmlns="" val="3748412725"/>
      </p:ext>
    </p:extLst>
  </p:cSld>
  <p:clrMapOvr>
    <a:masterClrMapping/>
  </p:clrMapOvr>
  <mc:AlternateContent xmlns:mc="http://schemas.openxmlformats.org/markup-compatibility/2006">
    <mc:Choice xmlns:p14="http://schemas.microsoft.com/office/powerpoint/2010/main" xmlns="" Requires="p14">
      <p:transition spd="slow" p14:dur="2000" advTm="75175"/>
    </mc:Choice>
    <mc:Fallback>
      <p:transition spd="slow" advTm="751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p:bldP spid="38" grpId="0"/>
      <p:bldP spid="43" grpId="0"/>
      <p:bldP spid="44" grpId="0"/>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4038600"/>
            <a:ext cx="8227646" cy="1338225"/>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128029"/>
            <a:ext cx="8229600" cy="5228321"/>
          </a:xfrm>
        </p:spPr>
        <p:txBody>
          <a:bodyPr>
            <a:normAutofit/>
          </a:bodyPr>
          <a:lstStyle/>
          <a:p>
            <a:r>
              <a:rPr lang="en-US" dirty="0" smtClean="0">
                <a:solidFill>
                  <a:srgbClr val="FF0000"/>
                </a:solidFill>
              </a:rPr>
              <a:t>Interference</a:t>
            </a:r>
            <a:r>
              <a:rPr lang="en-US" dirty="0" smtClean="0"/>
              <a:t>: currently the major bottleneck</a:t>
            </a:r>
          </a:p>
          <a:p>
            <a:pPr lvl="1"/>
            <a:endParaRPr lang="en-US" dirty="0"/>
          </a:p>
          <a:p>
            <a:r>
              <a:rPr lang="en-US" b="1" dirty="0" smtClean="0"/>
              <a:t>Cooperative interference management</a:t>
            </a:r>
          </a:p>
          <a:p>
            <a:pPr lvl="1"/>
            <a:r>
              <a:rPr lang="en-US" dirty="0" smtClean="0"/>
              <a:t>Opportunities neglected in traditional paradigm</a:t>
            </a:r>
          </a:p>
          <a:p>
            <a:pPr lvl="1">
              <a:buClr>
                <a:schemeClr val="tx1"/>
              </a:buClr>
            </a:pPr>
            <a:r>
              <a:rPr lang="en-US" dirty="0" smtClean="0">
                <a:solidFill>
                  <a:srgbClr val="0000FF"/>
                </a:solidFill>
              </a:rPr>
              <a:t>Cooperation</a:t>
            </a:r>
            <a:r>
              <a:rPr lang="en-US" dirty="0" smtClean="0"/>
              <a:t> among terminals helps mitigate interference</a:t>
            </a:r>
          </a:p>
          <a:p>
            <a:pPr lvl="1"/>
            <a:r>
              <a:rPr lang="en-US" dirty="0" smtClean="0"/>
              <a:t>The rate at which they cooperate, however, is </a:t>
            </a:r>
            <a:r>
              <a:rPr lang="en-US" dirty="0" smtClean="0">
                <a:solidFill>
                  <a:srgbClr val="FF0000"/>
                </a:solidFill>
              </a:rPr>
              <a:t>limited</a:t>
            </a:r>
            <a:endParaRPr lang="en-US" dirty="0" smtClean="0"/>
          </a:p>
          <a:p>
            <a:pPr lvl="1"/>
            <a:endParaRPr lang="en-US" dirty="0" smtClean="0"/>
          </a:p>
          <a:p>
            <a:r>
              <a:rPr lang="en-US" dirty="0" smtClean="0"/>
              <a:t>Fundamental </a:t>
            </a:r>
            <a:r>
              <a:rPr lang="en-US" dirty="0" smtClean="0">
                <a:solidFill>
                  <a:srgbClr val="0000FF"/>
                </a:solidFill>
              </a:rPr>
              <a:t>information theoretic</a:t>
            </a:r>
            <a:r>
              <a:rPr lang="en-US" dirty="0" smtClean="0"/>
              <a:t> question: </a:t>
            </a:r>
          </a:p>
          <a:p>
            <a:pPr marL="349250" indent="0">
              <a:buNone/>
            </a:pPr>
            <a:r>
              <a:rPr lang="en-US" i="1" dirty="0">
                <a:solidFill>
                  <a:srgbClr val="000000"/>
                </a:solidFill>
              </a:rPr>
              <a:t>How much capacity gain </a:t>
            </a:r>
            <a:r>
              <a:rPr lang="en-US" i="1" dirty="0">
                <a:solidFill>
                  <a:srgbClr val="FF0000"/>
                </a:solidFill>
              </a:rPr>
              <a:t>under limited cooperation</a:t>
            </a:r>
            <a:r>
              <a:rPr lang="en-US" i="1" dirty="0" smtClean="0"/>
              <a:t>?</a:t>
            </a:r>
            <a:endParaRPr lang="en-US" i="1" dirty="0"/>
          </a:p>
          <a:p>
            <a:pPr lvl="1"/>
            <a:r>
              <a:rPr lang="en-US" dirty="0" smtClean="0"/>
              <a:t>Answered in this talk!</a:t>
            </a:r>
          </a:p>
        </p:txBody>
      </p:sp>
      <p:sp>
        <p:nvSpPr>
          <p:cNvPr id="2" name="Title 1"/>
          <p:cNvSpPr>
            <a:spLocks noGrp="1"/>
          </p:cNvSpPr>
          <p:nvPr>
            <p:ph type="title"/>
          </p:nvPr>
        </p:nvSpPr>
        <p:spPr/>
        <p:txBody>
          <a:bodyPr>
            <a:normAutofit/>
          </a:bodyPr>
          <a:lstStyle/>
          <a:p>
            <a:r>
              <a:rPr lang="en-US" dirty="0" smtClean="0"/>
              <a:t>Short Recap</a:t>
            </a:r>
            <a:endParaRPr lang="en-US" dirty="0"/>
          </a:p>
        </p:txBody>
      </p:sp>
      <p:sp>
        <p:nvSpPr>
          <p:cNvPr id="4" name="Slide Number Placeholder 3"/>
          <p:cNvSpPr>
            <a:spLocks noGrp="1"/>
          </p:cNvSpPr>
          <p:nvPr>
            <p:ph type="sldNum" sz="quarter" idx="12"/>
          </p:nvPr>
        </p:nvSpPr>
        <p:spPr/>
        <p:txBody>
          <a:bodyPr/>
          <a:lstStyle/>
          <a:p>
            <a:fld id="{863B3B49-B5D1-7845-A704-4F63867D6133}"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Date Placeholder 5"/>
          <p:cNvSpPr>
            <a:spLocks noGrp="1"/>
          </p:cNvSpPr>
          <p:nvPr>
            <p:ph type="dt" sz="half" idx="10"/>
          </p:nvPr>
        </p:nvSpPr>
        <p:spPr/>
        <p:txBody>
          <a:bodyPr/>
          <a:lstStyle/>
          <a:p>
            <a:r>
              <a:rPr lang="en-US" smtClean="0"/>
              <a:t>05/14/12</a:t>
            </a:r>
            <a:endParaRPr lang="en-US"/>
          </a:p>
        </p:txBody>
      </p:sp>
    </p:spTree>
    <p:custDataLst>
      <p:tags r:id="rId1"/>
    </p:custDataLst>
    <p:extLst>
      <p:ext uri="{BB962C8B-B14F-4D97-AF65-F5344CB8AC3E}">
        <p14:creationId xmlns:p14="http://schemas.microsoft.com/office/powerpoint/2010/main" xmlns="" val="3907622171"/>
      </p:ext>
    </p:extLst>
  </p:cSld>
  <p:clrMapOvr>
    <a:masterClrMapping/>
  </p:clrMapOvr>
  <mc:AlternateContent xmlns:mc="http://schemas.openxmlformats.org/markup-compatibility/2006">
    <mc:Choice xmlns:p14="http://schemas.microsoft.com/office/powerpoint/2010/main" xmlns="" Requires="p14">
      <p:transition spd="slow" p14:dur="2000" advTm="86498"/>
    </mc:Choice>
    <mc:Fallback>
      <p:transition spd="slow" advTm="864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Studied Scenarios </a:t>
            </a:r>
            <a:endParaRPr lang="en-US" dirty="0"/>
          </a:p>
        </p:txBody>
      </p:sp>
      <p:sp>
        <p:nvSpPr>
          <p:cNvPr id="4" name="Date Placeholder 3"/>
          <p:cNvSpPr>
            <a:spLocks noGrp="1"/>
          </p:cNvSpPr>
          <p:nvPr>
            <p:ph type="dt" sz="half" idx="10"/>
          </p:nvPr>
        </p:nvSpPr>
        <p:spPr/>
        <p:txBody>
          <a:bodyPr/>
          <a:lstStyle/>
          <a:p>
            <a:r>
              <a:rPr lang="en-US" smtClean="0"/>
              <a:t>05/14/12</a:t>
            </a:r>
            <a:endParaRPr lang="en-US"/>
          </a:p>
        </p:txBody>
      </p:sp>
      <p:sp>
        <p:nvSpPr>
          <p:cNvPr id="5" name="Footer Placeholder 4"/>
          <p:cNvSpPr>
            <a:spLocks noGrp="1"/>
          </p:cNvSpPr>
          <p:nvPr>
            <p:ph type="ftr" sz="quarter" idx="11"/>
          </p:nvPr>
        </p:nvSpPr>
        <p:spPr/>
        <p:txBody>
          <a:bodyPr/>
          <a:lstStyle/>
          <a:p>
            <a:r>
              <a:rPr lang="en-US" smtClean="0"/>
              <a:t>Wang, IE/INC Seminar, CUHK</a:t>
            </a:r>
            <a:endParaRPr lang="en-US"/>
          </a:p>
        </p:txBody>
      </p:sp>
      <p:sp>
        <p:nvSpPr>
          <p:cNvPr id="6" name="Slide Number Placeholder 5"/>
          <p:cNvSpPr>
            <a:spLocks noGrp="1"/>
          </p:cNvSpPr>
          <p:nvPr>
            <p:ph type="sldNum" sz="quarter" idx="12"/>
          </p:nvPr>
        </p:nvSpPr>
        <p:spPr/>
        <p:txBody>
          <a:bodyPr/>
          <a:lstStyle/>
          <a:p>
            <a:fld id="{CE1604D9-7146-434A-B5A6-80F11DFBD226}" type="slidenum">
              <a:rPr lang="en-US" smtClean="0"/>
              <a:pPr/>
              <a:t>8</a:t>
            </a:fld>
            <a:endParaRPr lang="en-US"/>
          </a:p>
        </p:txBody>
      </p:sp>
      <p:grpSp>
        <p:nvGrpSpPr>
          <p:cNvPr id="28" name="Group 27"/>
          <p:cNvGrpSpPr>
            <a:grpSpLocks noChangeAspect="1"/>
          </p:cNvGrpSpPr>
          <p:nvPr/>
        </p:nvGrpSpPr>
        <p:grpSpPr>
          <a:xfrm>
            <a:off x="457200" y="2057400"/>
            <a:ext cx="4114800" cy="1934670"/>
            <a:chOff x="931382" y="1752600"/>
            <a:chExt cx="6460018" cy="3037327"/>
          </a:xfrm>
        </p:grpSpPr>
        <p:pic>
          <p:nvPicPr>
            <p:cNvPr id="7" name="Picture 6"/>
            <p:cNvPicPr>
              <a:picLocks noChangeAspect="1"/>
            </p:cNvPicPr>
            <p:nvPr/>
          </p:nvPicPr>
          <p:blipFill>
            <a:blip r:embed="rId4"/>
            <a:stretch>
              <a:fillRect/>
            </a:stretch>
          </p:blipFill>
          <p:spPr>
            <a:xfrm>
              <a:off x="3676035" y="3276600"/>
              <a:ext cx="1513327" cy="1513327"/>
            </a:xfrm>
            <a:prstGeom prst="rect">
              <a:avLst/>
            </a:prstGeom>
          </p:spPr>
        </p:pic>
        <p:pic>
          <p:nvPicPr>
            <p:cNvPr id="8" name="Picture 7"/>
            <p:cNvPicPr>
              <a:picLocks noChangeAspect="1"/>
            </p:cNvPicPr>
            <p:nvPr/>
          </p:nvPicPr>
          <p:blipFill>
            <a:blip r:embed="rId4"/>
            <a:stretch>
              <a:fillRect/>
            </a:stretch>
          </p:blipFill>
          <p:spPr>
            <a:xfrm>
              <a:off x="3134873" y="1752600"/>
              <a:ext cx="1513327" cy="1513327"/>
            </a:xfrm>
            <a:prstGeom prst="rect">
              <a:avLst/>
            </a:prstGeom>
          </p:spPr>
        </p:pic>
        <p:pic>
          <p:nvPicPr>
            <p:cNvPr id="9" name="Picture 8" descr="iphone_home.gif"/>
            <p:cNvPicPr>
              <a:picLocks noChangeAspect="1"/>
            </p:cNvPicPr>
            <p:nvPr/>
          </p:nvPicPr>
          <p:blipFill>
            <a:blip r:embed="rId5"/>
            <a:stretch>
              <a:fillRect/>
            </a:stretch>
          </p:blipFill>
          <p:spPr>
            <a:xfrm>
              <a:off x="931382" y="2043511"/>
              <a:ext cx="516418" cy="852089"/>
            </a:xfrm>
            <a:prstGeom prst="rect">
              <a:avLst/>
            </a:prstGeom>
          </p:spPr>
        </p:pic>
        <p:cxnSp>
          <p:nvCxnSpPr>
            <p:cNvPr id="10" name="Straight Arrow Connector 9"/>
            <p:cNvCxnSpPr/>
            <p:nvPr/>
          </p:nvCxnSpPr>
          <p:spPr>
            <a:xfrm>
              <a:off x="1565399" y="2234843"/>
              <a:ext cx="1787401" cy="0"/>
            </a:xfrm>
            <a:prstGeom prst="straightConnector1">
              <a:avLst/>
            </a:prstGeom>
            <a:ln w="38100">
              <a:solidFill>
                <a:srgbClr val="000000"/>
              </a:solidFill>
              <a:headEnd type="arrow"/>
              <a:tailEnd type="arrow"/>
            </a:ln>
            <a:effectLst/>
          </p:spPr>
          <p:style>
            <a:lnRef idx="2">
              <a:schemeClr val="dk1"/>
            </a:lnRef>
            <a:fillRef idx="0">
              <a:schemeClr val="dk1"/>
            </a:fillRef>
            <a:effectRef idx="1">
              <a:schemeClr val="dk1"/>
            </a:effectRef>
            <a:fontRef idx="minor">
              <a:schemeClr val="tx1"/>
            </a:fontRef>
          </p:style>
        </p:cxnSp>
        <p:sp>
          <p:nvSpPr>
            <p:cNvPr id="14" name="Freeform 13"/>
            <p:cNvSpPr/>
            <p:nvPr/>
          </p:nvSpPr>
          <p:spPr>
            <a:xfrm>
              <a:off x="4309497" y="2564584"/>
              <a:ext cx="1486471" cy="1702616"/>
            </a:xfrm>
            <a:custGeom>
              <a:avLst/>
              <a:gdLst>
                <a:gd name="connsiteX0" fmla="*/ 0 w 1307705"/>
                <a:gd name="connsiteY0" fmla="*/ 0 h 1738595"/>
                <a:gd name="connsiteX1" fmla="*/ 1088661 w 1307705"/>
                <a:gd name="connsiteY1" fmla="*/ 529138 h 1738595"/>
                <a:gd name="connsiteX2" fmla="*/ 1254985 w 1307705"/>
                <a:gd name="connsiteY2" fmla="*/ 1300167 h 1738595"/>
                <a:gd name="connsiteX3" fmla="*/ 423368 w 1307705"/>
                <a:gd name="connsiteY3" fmla="*/ 1738595 h 1738595"/>
              </a:gdLst>
              <a:ahLst/>
              <a:cxnLst>
                <a:cxn ang="0">
                  <a:pos x="connsiteX0" y="connsiteY0"/>
                </a:cxn>
                <a:cxn ang="0">
                  <a:pos x="connsiteX1" y="connsiteY1"/>
                </a:cxn>
                <a:cxn ang="0">
                  <a:pos x="connsiteX2" y="connsiteY2"/>
                </a:cxn>
                <a:cxn ang="0">
                  <a:pos x="connsiteX3" y="connsiteY3"/>
                </a:cxn>
              </a:cxnLst>
              <a:rect l="l" t="t" r="r" b="b"/>
              <a:pathLst>
                <a:path w="1307705" h="1738595">
                  <a:moveTo>
                    <a:pt x="0" y="0"/>
                  </a:moveTo>
                  <a:cubicBezTo>
                    <a:pt x="439748" y="156222"/>
                    <a:pt x="879497" y="312444"/>
                    <a:pt x="1088661" y="529138"/>
                  </a:cubicBezTo>
                  <a:cubicBezTo>
                    <a:pt x="1297825" y="745832"/>
                    <a:pt x="1365867" y="1098591"/>
                    <a:pt x="1254985" y="1300167"/>
                  </a:cubicBezTo>
                  <a:cubicBezTo>
                    <a:pt x="1144103" y="1501743"/>
                    <a:pt x="423368" y="1738595"/>
                    <a:pt x="423368" y="1738595"/>
                  </a:cubicBezTo>
                </a:path>
              </a:pathLst>
            </a:custGeom>
            <a:ln w="6350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Cloud 14"/>
            <p:cNvSpPr/>
            <p:nvPr/>
          </p:nvSpPr>
          <p:spPr>
            <a:xfrm>
              <a:off x="4897709" y="2549552"/>
              <a:ext cx="2493691" cy="14859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Backhaul</a:t>
              </a:r>
              <a:endParaRPr lang="en-US" sz="1600" dirty="0">
                <a:solidFill>
                  <a:srgbClr val="000000"/>
                </a:solidFill>
              </a:endParaRPr>
            </a:p>
          </p:txBody>
        </p:sp>
        <p:cxnSp>
          <p:nvCxnSpPr>
            <p:cNvPr id="16" name="Straight Arrow Connector 15"/>
            <p:cNvCxnSpPr/>
            <p:nvPr/>
          </p:nvCxnSpPr>
          <p:spPr>
            <a:xfrm>
              <a:off x="1565399" y="2286001"/>
              <a:ext cx="2320801" cy="1676398"/>
            </a:xfrm>
            <a:prstGeom prst="straightConnector1">
              <a:avLst/>
            </a:prstGeom>
            <a:ln w="63500">
              <a:solidFill>
                <a:srgbClr val="FF0000"/>
              </a:solidFill>
              <a:prstDash val="solid"/>
              <a:headEnd type="arrow"/>
              <a:tailEnd type="arrow"/>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rot="5400000" flipH="1" flipV="1">
              <a:off x="2082469" y="2692070"/>
              <a:ext cx="1676398" cy="864262"/>
            </a:xfrm>
            <a:prstGeom prst="straightConnector1">
              <a:avLst/>
            </a:prstGeom>
            <a:ln w="63500">
              <a:solidFill>
                <a:srgbClr val="FF0000"/>
              </a:solidFill>
              <a:prstDash val="solid"/>
              <a:headEnd type="arrow"/>
              <a:tailEnd type="arrow"/>
            </a:ln>
            <a:effectLst/>
          </p:spPr>
          <p:style>
            <a:lnRef idx="2">
              <a:schemeClr val="dk1"/>
            </a:lnRef>
            <a:fillRef idx="0">
              <a:schemeClr val="dk1"/>
            </a:fillRef>
            <a:effectRef idx="1">
              <a:schemeClr val="dk1"/>
            </a:effectRef>
            <a:fontRef idx="minor">
              <a:schemeClr val="tx1"/>
            </a:fontRef>
          </p:style>
        </p:cxnSp>
        <p:pic>
          <p:nvPicPr>
            <p:cNvPr id="22" name="Picture 21" descr="iphone_34.jpg"/>
            <p:cNvPicPr>
              <a:picLocks noChangeAspect="1"/>
            </p:cNvPicPr>
            <p:nvPr/>
          </p:nvPicPr>
          <p:blipFill>
            <a:blip r:embed="rId6"/>
            <a:stretch>
              <a:fillRect/>
            </a:stretch>
          </p:blipFill>
          <p:spPr>
            <a:xfrm>
              <a:off x="2076312" y="3681071"/>
              <a:ext cx="412226" cy="824452"/>
            </a:xfrm>
            <a:prstGeom prst="rect">
              <a:avLst/>
            </a:prstGeom>
          </p:spPr>
        </p:pic>
        <p:cxnSp>
          <p:nvCxnSpPr>
            <p:cNvPr id="23" name="Straight Arrow Connector 22"/>
            <p:cNvCxnSpPr/>
            <p:nvPr/>
          </p:nvCxnSpPr>
          <p:spPr>
            <a:xfrm>
              <a:off x="2488538" y="4087462"/>
              <a:ext cx="1397662" cy="0"/>
            </a:xfrm>
            <a:prstGeom prst="straightConnector1">
              <a:avLst/>
            </a:prstGeom>
            <a:ln w="38100">
              <a:solidFill>
                <a:srgbClr val="000000"/>
              </a:solidFill>
              <a:headEnd type="arrow"/>
              <a:tailEnd type="arrow"/>
            </a:ln>
            <a:effectLst/>
          </p:spPr>
          <p:style>
            <a:lnRef idx="2">
              <a:schemeClr val="dk1"/>
            </a:lnRef>
            <a:fillRef idx="0">
              <a:schemeClr val="dk1"/>
            </a:fillRef>
            <a:effectRef idx="1">
              <a:schemeClr val="dk1"/>
            </a:effectRef>
            <a:fontRef idx="minor">
              <a:schemeClr val="tx1"/>
            </a:fontRef>
          </p:style>
        </p:cxnSp>
      </p:grpSp>
      <p:sp>
        <p:nvSpPr>
          <p:cNvPr id="35" name="TextBox 34"/>
          <p:cNvSpPr txBox="1"/>
          <p:nvPr/>
        </p:nvSpPr>
        <p:spPr>
          <a:xfrm>
            <a:off x="457200" y="1124712"/>
            <a:ext cx="4114800" cy="1015663"/>
          </a:xfrm>
          <a:prstGeom prst="rect">
            <a:avLst/>
          </a:prstGeom>
          <a:noFill/>
        </p:spPr>
        <p:txBody>
          <a:bodyPr wrap="square" rtlCol="0">
            <a:spAutoFit/>
          </a:bodyPr>
          <a:lstStyle/>
          <a:p>
            <a:r>
              <a:rPr lang="en-US" sz="2000" b="1" dirty="0" smtClean="0"/>
              <a:t>Canonical Setting: </a:t>
            </a:r>
          </a:p>
          <a:p>
            <a:r>
              <a:rPr lang="en-US" sz="2000" dirty="0" smtClean="0"/>
              <a:t>Two Transmitters Two Receivers, Orthogonal Coop.</a:t>
            </a:r>
            <a:endParaRPr lang="en-US" sz="2000" dirty="0"/>
          </a:p>
        </p:txBody>
      </p:sp>
      <p:pic>
        <p:nvPicPr>
          <p:cNvPr id="38" name="Picture 37"/>
          <p:cNvPicPr>
            <a:picLocks noChangeAspect="1"/>
          </p:cNvPicPr>
          <p:nvPr/>
        </p:nvPicPr>
        <p:blipFill>
          <a:blip r:embed="rId7"/>
          <a:stretch>
            <a:fillRect/>
          </a:stretch>
        </p:blipFill>
        <p:spPr>
          <a:xfrm>
            <a:off x="457200" y="4114800"/>
            <a:ext cx="4114800" cy="1920240"/>
          </a:xfrm>
          <a:prstGeom prst="rect">
            <a:avLst/>
          </a:prstGeom>
        </p:spPr>
      </p:pic>
      <p:pic>
        <p:nvPicPr>
          <p:cNvPr id="40" name="Picture 39"/>
          <p:cNvPicPr>
            <a:picLocks noChangeAspect="1"/>
          </p:cNvPicPr>
          <p:nvPr/>
        </p:nvPicPr>
        <p:blipFill>
          <a:blip r:embed="rId8"/>
          <a:stretch>
            <a:fillRect/>
          </a:stretch>
        </p:blipFill>
        <p:spPr>
          <a:xfrm>
            <a:off x="3410204" y="4668774"/>
            <a:ext cx="780796" cy="817626"/>
          </a:xfrm>
          <a:prstGeom prst="rect">
            <a:avLst/>
          </a:prstGeom>
        </p:spPr>
      </p:pic>
      <p:pic>
        <p:nvPicPr>
          <p:cNvPr id="41" name="Picture 40"/>
          <p:cNvPicPr>
            <a:picLocks noChangeAspect="1"/>
          </p:cNvPicPr>
          <p:nvPr/>
        </p:nvPicPr>
        <p:blipFill>
          <a:blip r:embed="rId8"/>
          <a:stretch>
            <a:fillRect/>
          </a:stretch>
        </p:blipFill>
        <p:spPr>
          <a:xfrm>
            <a:off x="743204" y="4668774"/>
            <a:ext cx="780796" cy="817626"/>
          </a:xfrm>
          <a:prstGeom prst="rect">
            <a:avLst/>
          </a:prstGeom>
        </p:spPr>
      </p:pic>
      <p:sp>
        <p:nvSpPr>
          <p:cNvPr id="42" name="TextBox 41"/>
          <p:cNvSpPr txBox="1"/>
          <p:nvPr/>
        </p:nvSpPr>
        <p:spPr>
          <a:xfrm>
            <a:off x="3403605" y="3974068"/>
            <a:ext cx="787395" cy="369332"/>
          </a:xfrm>
          <a:prstGeom prst="rect">
            <a:avLst/>
          </a:prstGeom>
          <a:noFill/>
        </p:spPr>
        <p:txBody>
          <a:bodyPr wrap="none" rtlCol="0">
            <a:spAutoFit/>
          </a:bodyPr>
          <a:lstStyle/>
          <a:p>
            <a:r>
              <a:rPr lang="en-US" dirty="0" smtClean="0"/>
              <a:t>Uplink</a:t>
            </a:r>
            <a:endParaRPr lang="en-US" dirty="0"/>
          </a:p>
        </p:txBody>
      </p:sp>
      <p:sp>
        <p:nvSpPr>
          <p:cNvPr id="43" name="TextBox 42"/>
          <p:cNvSpPr txBox="1"/>
          <p:nvPr/>
        </p:nvSpPr>
        <p:spPr>
          <a:xfrm>
            <a:off x="736605" y="3974068"/>
            <a:ext cx="1069524" cy="369332"/>
          </a:xfrm>
          <a:prstGeom prst="rect">
            <a:avLst/>
          </a:prstGeom>
          <a:noFill/>
        </p:spPr>
        <p:txBody>
          <a:bodyPr wrap="none" rtlCol="0">
            <a:spAutoFit/>
          </a:bodyPr>
          <a:lstStyle/>
          <a:p>
            <a:r>
              <a:rPr lang="en-US" dirty="0" smtClean="0"/>
              <a:t>Downlink</a:t>
            </a:r>
            <a:endParaRPr lang="en-US" dirty="0"/>
          </a:p>
        </p:txBody>
      </p:sp>
      <p:sp>
        <p:nvSpPr>
          <p:cNvPr id="44" name="TextBox 43"/>
          <p:cNvSpPr txBox="1"/>
          <p:nvPr/>
        </p:nvSpPr>
        <p:spPr>
          <a:xfrm>
            <a:off x="3555767" y="5715000"/>
            <a:ext cx="416287" cy="369332"/>
          </a:xfrm>
          <a:prstGeom prst="rect">
            <a:avLst/>
          </a:prstGeom>
          <a:noFill/>
        </p:spPr>
        <p:txBody>
          <a:bodyPr wrap="none" rtlCol="0">
            <a:spAutoFit/>
          </a:bodyPr>
          <a:lstStyle/>
          <a:p>
            <a:r>
              <a:rPr lang="en-US" dirty="0" smtClean="0"/>
              <a:t>BS</a:t>
            </a:r>
            <a:endParaRPr lang="en-US" dirty="0"/>
          </a:p>
        </p:txBody>
      </p:sp>
      <p:sp>
        <p:nvSpPr>
          <p:cNvPr id="45" name="TextBox 44"/>
          <p:cNvSpPr txBox="1"/>
          <p:nvPr/>
        </p:nvSpPr>
        <p:spPr>
          <a:xfrm>
            <a:off x="861046" y="5715000"/>
            <a:ext cx="416287" cy="369332"/>
          </a:xfrm>
          <a:prstGeom prst="rect">
            <a:avLst/>
          </a:prstGeom>
          <a:noFill/>
        </p:spPr>
        <p:txBody>
          <a:bodyPr wrap="none" rtlCol="0">
            <a:spAutoFit/>
          </a:bodyPr>
          <a:lstStyle/>
          <a:p>
            <a:r>
              <a:rPr lang="en-US" dirty="0" smtClean="0"/>
              <a:t>BS</a:t>
            </a:r>
            <a:endParaRPr lang="en-US" dirty="0"/>
          </a:p>
        </p:txBody>
      </p:sp>
      <p:sp>
        <p:nvSpPr>
          <p:cNvPr id="46" name="TextBox 45"/>
          <p:cNvSpPr txBox="1"/>
          <p:nvPr/>
        </p:nvSpPr>
        <p:spPr>
          <a:xfrm>
            <a:off x="4572000" y="1124712"/>
            <a:ext cx="4114800" cy="1015663"/>
          </a:xfrm>
          <a:prstGeom prst="rect">
            <a:avLst/>
          </a:prstGeom>
          <a:noFill/>
        </p:spPr>
        <p:txBody>
          <a:bodyPr wrap="square" rtlCol="0">
            <a:spAutoFit/>
          </a:bodyPr>
          <a:lstStyle/>
          <a:p>
            <a:r>
              <a:rPr lang="en-US" sz="2000" b="1" dirty="0" smtClean="0"/>
              <a:t>General Setting: </a:t>
            </a:r>
          </a:p>
          <a:p>
            <a:r>
              <a:rPr lang="en-US" sz="2000" dirty="0" smtClean="0"/>
              <a:t>Two Sources Two Destinations</a:t>
            </a:r>
          </a:p>
          <a:p>
            <a:r>
              <a:rPr lang="en-US" sz="2000" dirty="0" smtClean="0"/>
              <a:t>Coop. over Network</a:t>
            </a:r>
            <a:endParaRPr lang="en-US" sz="2000" dirty="0"/>
          </a:p>
        </p:txBody>
      </p:sp>
      <p:grpSp>
        <p:nvGrpSpPr>
          <p:cNvPr id="110" name="Group 109"/>
          <p:cNvGrpSpPr>
            <a:grpSpLocks noChangeAspect="1"/>
          </p:cNvGrpSpPr>
          <p:nvPr/>
        </p:nvGrpSpPr>
        <p:grpSpPr>
          <a:xfrm>
            <a:off x="5190744" y="2140375"/>
            <a:ext cx="2883408" cy="1972818"/>
            <a:chOff x="533400" y="1219200"/>
            <a:chExt cx="4805680" cy="3288030"/>
          </a:xfrm>
        </p:grpSpPr>
        <p:pic>
          <p:nvPicPr>
            <p:cNvPr id="95" name="Picture 94" descr="macbook-pro.jpg"/>
            <p:cNvPicPr>
              <a:picLocks noChangeAspect="1"/>
            </p:cNvPicPr>
            <p:nvPr/>
          </p:nvPicPr>
          <p:blipFill>
            <a:blip r:embed="rId9"/>
            <a:stretch>
              <a:fillRect/>
            </a:stretch>
          </p:blipFill>
          <p:spPr>
            <a:xfrm>
              <a:off x="533400" y="1219200"/>
              <a:ext cx="1300480" cy="976630"/>
            </a:xfrm>
            <a:prstGeom prst="rect">
              <a:avLst/>
            </a:prstGeom>
          </p:spPr>
        </p:pic>
        <p:pic>
          <p:nvPicPr>
            <p:cNvPr id="96" name="Picture 95" descr="femtocell.jpg"/>
            <p:cNvPicPr>
              <a:picLocks noChangeAspect="1"/>
            </p:cNvPicPr>
            <p:nvPr/>
          </p:nvPicPr>
          <p:blipFill>
            <a:blip r:embed="rId10"/>
            <a:stretch>
              <a:fillRect/>
            </a:stretch>
          </p:blipFill>
          <p:spPr>
            <a:xfrm>
              <a:off x="1910080" y="2195830"/>
              <a:ext cx="754136" cy="1181414"/>
            </a:xfrm>
            <a:prstGeom prst="rect">
              <a:avLst/>
            </a:prstGeom>
          </p:spPr>
        </p:pic>
        <p:pic>
          <p:nvPicPr>
            <p:cNvPr id="97" name="Picture 96" descr="tmobile-my-touch-3g.jpg"/>
            <p:cNvPicPr>
              <a:picLocks noChangeAspect="1"/>
            </p:cNvPicPr>
            <p:nvPr/>
          </p:nvPicPr>
          <p:blipFill>
            <a:blip r:embed="rId11"/>
            <a:stretch>
              <a:fillRect/>
            </a:stretch>
          </p:blipFill>
          <p:spPr>
            <a:xfrm>
              <a:off x="1232803" y="3617336"/>
              <a:ext cx="801573" cy="801573"/>
            </a:xfrm>
            <a:prstGeom prst="rect">
              <a:avLst/>
            </a:prstGeom>
          </p:spPr>
        </p:pic>
        <p:pic>
          <p:nvPicPr>
            <p:cNvPr id="98" name="Picture 97"/>
            <p:cNvPicPr>
              <a:picLocks noChangeAspect="1"/>
            </p:cNvPicPr>
            <p:nvPr/>
          </p:nvPicPr>
          <p:blipFill>
            <a:blip r:embed="rId12"/>
            <a:stretch>
              <a:fillRect/>
            </a:stretch>
          </p:blipFill>
          <p:spPr>
            <a:xfrm>
              <a:off x="3967480" y="1332230"/>
              <a:ext cx="939800" cy="863600"/>
            </a:xfrm>
            <a:prstGeom prst="rect">
              <a:avLst/>
            </a:prstGeom>
          </p:spPr>
        </p:pic>
        <p:pic>
          <p:nvPicPr>
            <p:cNvPr id="99" name="Picture 98"/>
            <p:cNvPicPr>
              <a:picLocks noChangeAspect="1"/>
            </p:cNvPicPr>
            <p:nvPr/>
          </p:nvPicPr>
          <p:blipFill>
            <a:blip r:embed="rId12"/>
            <a:stretch>
              <a:fillRect/>
            </a:stretch>
          </p:blipFill>
          <p:spPr>
            <a:xfrm>
              <a:off x="4272280" y="3643630"/>
              <a:ext cx="939800" cy="863600"/>
            </a:xfrm>
            <a:prstGeom prst="rect">
              <a:avLst/>
            </a:prstGeom>
          </p:spPr>
        </p:pic>
        <p:cxnSp>
          <p:nvCxnSpPr>
            <p:cNvPr id="100" name="Straight Arrow Connector 99"/>
            <p:cNvCxnSpPr/>
            <p:nvPr/>
          </p:nvCxnSpPr>
          <p:spPr>
            <a:xfrm>
              <a:off x="1779255" y="1586230"/>
              <a:ext cx="2188225" cy="0"/>
            </a:xfrm>
            <a:prstGeom prst="straightConnector1">
              <a:avLst/>
            </a:prstGeom>
            <a:ln w="38100">
              <a:solidFill>
                <a:srgbClr val="000000"/>
              </a:solidFill>
              <a:tailEnd type="arrow"/>
            </a:ln>
            <a:effectLst/>
          </p:spPr>
          <p:style>
            <a:lnRef idx="2">
              <a:schemeClr val="dk1"/>
            </a:lnRef>
            <a:fillRef idx="0">
              <a:schemeClr val="dk1"/>
            </a:fillRef>
            <a:effectRef idx="1">
              <a:schemeClr val="dk1"/>
            </a:effectRef>
            <a:fontRef idx="minor">
              <a:schemeClr val="tx1"/>
            </a:fontRef>
          </p:style>
        </p:cxnSp>
        <p:cxnSp>
          <p:nvCxnSpPr>
            <p:cNvPr id="101" name="Straight Arrow Connector 100"/>
            <p:cNvCxnSpPr/>
            <p:nvPr/>
          </p:nvCxnSpPr>
          <p:spPr>
            <a:xfrm>
              <a:off x="2034376" y="3860110"/>
              <a:ext cx="2390304" cy="0"/>
            </a:xfrm>
            <a:prstGeom prst="straightConnector1">
              <a:avLst/>
            </a:prstGeom>
            <a:ln w="38100">
              <a:solidFill>
                <a:srgbClr val="000000"/>
              </a:solidFill>
              <a:tailEnd type="arrow"/>
            </a:ln>
            <a:effectLst/>
          </p:spPr>
          <p:style>
            <a:lnRef idx="2">
              <a:schemeClr val="dk1"/>
            </a:lnRef>
            <a:fillRef idx="0">
              <a:schemeClr val="dk1"/>
            </a:fillRef>
            <a:effectRef idx="1">
              <a:schemeClr val="dk1"/>
            </a:effectRef>
            <a:fontRef idx="minor">
              <a:schemeClr val="tx1"/>
            </a:fontRef>
          </p:style>
        </p:cxnSp>
        <p:cxnSp>
          <p:nvCxnSpPr>
            <p:cNvPr id="102" name="Straight Arrow Connector 101"/>
            <p:cNvCxnSpPr/>
            <p:nvPr/>
          </p:nvCxnSpPr>
          <p:spPr>
            <a:xfrm>
              <a:off x="1779255" y="1586230"/>
              <a:ext cx="2645425" cy="2031106"/>
            </a:xfrm>
            <a:prstGeom prst="straightConnector1">
              <a:avLst/>
            </a:prstGeom>
            <a:ln w="63500">
              <a:solidFill>
                <a:srgbClr val="FF0000"/>
              </a:solidFill>
              <a:prstDash val="solid"/>
              <a:tailEnd type="arrow"/>
            </a:ln>
            <a:effectLst/>
          </p:spPr>
          <p:style>
            <a:lnRef idx="2">
              <a:schemeClr val="dk1"/>
            </a:lnRef>
            <a:fillRef idx="0">
              <a:schemeClr val="dk1"/>
            </a:fillRef>
            <a:effectRef idx="1">
              <a:schemeClr val="dk1"/>
            </a:effectRef>
            <a:fontRef idx="minor">
              <a:schemeClr val="tx1"/>
            </a:fontRef>
          </p:style>
        </p:cxnSp>
        <p:cxnSp>
          <p:nvCxnSpPr>
            <p:cNvPr id="103" name="Straight Arrow Connector 102"/>
            <p:cNvCxnSpPr/>
            <p:nvPr/>
          </p:nvCxnSpPr>
          <p:spPr>
            <a:xfrm flipV="1">
              <a:off x="2034376" y="1713230"/>
              <a:ext cx="1933104" cy="2146880"/>
            </a:xfrm>
            <a:prstGeom prst="straightConnector1">
              <a:avLst/>
            </a:prstGeom>
            <a:ln w="63500">
              <a:solidFill>
                <a:srgbClr val="FF0000"/>
              </a:solidFill>
              <a:prstDash val="solid"/>
              <a:tailEnd type="arrow"/>
            </a:ln>
            <a:effectLst/>
          </p:spPr>
          <p:style>
            <a:lnRef idx="2">
              <a:schemeClr val="dk1"/>
            </a:lnRef>
            <a:fillRef idx="0">
              <a:schemeClr val="dk1"/>
            </a:fillRef>
            <a:effectRef idx="1">
              <a:schemeClr val="dk1"/>
            </a:effectRef>
            <a:fontRef idx="minor">
              <a:schemeClr val="tx1"/>
            </a:fontRef>
          </p:style>
        </p:cxnSp>
        <p:sp>
          <p:nvSpPr>
            <p:cNvPr id="104" name="Freeform 103"/>
            <p:cNvSpPr/>
            <p:nvPr/>
          </p:nvSpPr>
          <p:spPr>
            <a:xfrm>
              <a:off x="5008880" y="1891030"/>
              <a:ext cx="330200" cy="1716741"/>
            </a:xfrm>
            <a:custGeom>
              <a:avLst/>
              <a:gdLst>
                <a:gd name="connsiteX0" fmla="*/ 0 w 343781"/>
                <a:gd name="connsiteY0" fmla="*/ 0 h 2046941"/>
                <a:gd name="connsiteX1" fmla="*/ 343647 w 343781"/>
                <a:gd name="connsiteY1" fmla="*/ 1045882 h 2046941"/>
                <a:gd name="connsiteX2" fmla="*/ 44823 w 343781"/>
                <a:gd name="connsiteY2" fmla="*/ 2046941 h 2046941"/>
                <a:gd name="connsiteX3" fmla="*/ 44823 w 343781"/>
                <a:gd name="connsiteY3" fmla="*/ 2046941 h 2046941"/>
              </a:gdLst>
              <a:ahLst/>
              <a:cxnLst>
                <a:cxn ang="0">
                  <a:pos x="connsiteX0" y="connsiteY0"/>
                </a:cxn>
                <a:cxn ang="0">
                  <a:pos x="connsiteX1" y="connsiteY1"/>
                </a:cxn>
                <a:cxn ang="0">
                  <a:pos x="connsiteX2" y="connsiteY2"/>
                </a:cxn>
                <a:cxn ang="0">
                  <a:pos x="connsiteX3" y="connsiteY3"/>
                </a:cxn>
              </a:cxnLst>
              <a:rect l="l" t="t" r="r" b="b"/>
              <a:pathLst>
                <a:path w="343781" h="2046941">
                  <a:moveTo>
                    <a:pt x="0" y="0"/>
                  </a:moveTo>
                  <a:cubicBezTo>
                    <a:pt x="168088" y="352362"/>
                    <a:pt x="336177" y="704725"/>
                    <a:pt x="343647" y="1045882"/>
                  </a:cubicBezTo>
                  <a:cubicBezTo>
                    <a:pt x="351117" y="1387039"/>
                    <a:pt x="44823" y="2046941"/>
                    <a:pt x="44823" y="2046941"/>
                  </a:cubicBezTo>
                  <a:lnTo>
                    <a:pt x="44823" y="2046941"/>
                  </a:lnTo>
                </a:path>
              </a:pathLst>
            </a:custGeom>
            <a:ln w="38100">
              <a:solidFill>
                <a:srgbClr val="0000FF"/>
              </a:solidFill>
              <a:prstDash val="dash"/>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104"/>
            <p:cNvSpPr/>
            <p:nvPr/>
          </p:nvSpPr>
          <p:spPr>
            <a:xfrm flipH="1" flipV="1">
              <a:off x="843280" y="2079289"/>
              <a:ext cx="381000" cy="1640541"/>
            </a:xfrm>
            <a:custGeom>
              <a:avLst/>
              <a:gdLst>
                <a:gd name="connsiteX0" fmla="*/ 0 w 343781"/>
                <a:gd name="connsiteY0" fmla="*/ 0 h 2046941"/>
                <a:gd name="connsiteX1" fmla="*/ 343647 w 343781"/>
                <a:gd name="connsiteY1" fmla="*/ 1045882 h 2046941"/>
                <a:gd name="connsiteX2" fmla="*/ 44823 w 343781"/>
                <a:gd name="connsiteY2" fmla="*/ 2046941 h 2046941"/>
                <a:gd name="connsiteX3" fmla="*/ 44823 w 343781"/>
                <a:gd name="connsiteY3" fmla="*/ 2046941 h 2046941"/>
              </a:gdLst>
              <a:ahLst/>
              <a:cxnLst>
                <a:cxn ang="0">
                  <a:pos x="connsiteX0" y="connsiteY0"/>
                </a:cxn>
                <a:cxn ang="0">
                  <a:pos x="connsiteX1" y="connsiteY1"/>
                </a:cxn>
                <a:cxn ang="0">
                  <a:pos x="connsiteX2" y="connsiteY2"/>
                </a:cxn>
                <a:cxn ang="0">
                  <a:pos x="connsiteX3" y="connsiteY3"/>
                </a:cxn>
              </a:cxnLst>
              <a:rect l="l" t="t" r="r" b="b"/>
              <a:pathLst>
                <a:path w="343781" h="2046941">
                  <a:moveTo>
                    <a:pt x="0" y="0"/>
                  </a:moveTo>
                  <a:cubicBezTo>
                    <a:pt x="168088" y="352362"/>
                    <a:pt x="336177" y="704725"/>
                    <a:pt x="343647" y="1045882"/>
                  </a:cubicBezTo>
                  <a:cubicBezTo>
                    <a:pt x="351117" y="1387039"/>
                    <a:pt x="44823" y="2046941"/>
                    <a:pt x="44823" y="2046941"/>
                  </a:cubicBezTo>
                  <a:lnTo>
                    <a:pt x="44823" y="2046941"/>
                  </a:lnTo>
                </a:path>
              </a:pathLst>
            </a:custGeom>
            <a:ln w="38100">
              <a:solidFill>
                <a:srgbClr val="0000FF"/>
              </a:solidFill>
              <a:prstDash val="dash"/>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Arrow Connector 105"/>
            <p:cNvCxnSpPr/>
            <p:nvPr/>
          </p:nvCxnSpPr>
          <p:spPr>
            <a:xfrm>
              <a:off x="1529080" y="2079289"/>
              <a:ext cx="505296" cy="573741"/>
            </a:xfrm>
            <a:prstGeom prst="straightConnector1">
              <a:avLst/>
            </a:prstGeom>
            <a:ln w="38100">
              <a:solidFill>
                <a:srgbClr val="0000FF"/>
              </a:solidFill>
              <a:prstDash val="dash"/>
              <a:tailEnd type="arrow"/>
            </a:ln>
            <a:effectLst/>
          </p:spPr>
          <p:style>
            <a:lnRef idx="2">
              <a:schemeClr val="dk1"/>
            </a:lnRef>
            <a:fillRef idx="0">
              <a:schemeClr val="dk1"/>
            </a:fillRef>
            <a:effectRef idx="1">
              <a:schemeClr val="dk1"/>
            </a:effectRef>
            <a:fontRef idx="minor">
              <a:schemeClr val="tx1"/>
            </a:fontRef>
          </p:style>
        </p:cxnSp>
        <p:cxnSp>
          <p:nvCxnSpPr>
            <p:cNvPr id="107" name="Straight Arrow Connector 106"/>
            <p:cNvCxnSpPr/>
            <p:nvPr/>
          </p:nvCxnSpPr>
          <p:spPr>
            <a:xfrm flipV="1">
              <a:off x="1529080" y="2881630"/>
              <a:ext cx="505296" cy="726141"/>
            </a:xfrm>
            <a:prstGeom prst="straightConnector1">
              <a:avLst/>
            </a:prstGeom>
            <a:ln w="38100">
              <a:solidFill>
                <a:srgbClr val="0000FF"/>
              </a:solidFill>
              <a:prstDash val="dash"/>
              <a:tailEnd type="arrow"/>
            </a:ln>
            <a:effectLst/>
          </p:spPr>
          <p:style>
            <a:lnRef idx="2">
              <a:schemeClr val="dk1"/>
            </a:lnRef>
            <a:fillRef idx="0">
              <a:schemeClr val="dk1"/>
            </a:fillRef>
            <a:effectRef idx="1">
              <a:schemeClr val="dk1"/>
            </a:effectRef>
            <a:fontRef idx="minor">
              <a:schemeClr val="tx1"/>
            </a:fontRef>
          </p:style>
        </p:cxnSp>
        <p:cxnSp>
          <p:nvCxnSpPr>
            <p:cNvPr id="108" name="Straight Arrow Connector 107"/>
            <p:cNvCxnSpPr/>
            <p:nvPr/>
          </p:nvCxnSpPr>
          <p:spPr>
            <a:xfrm flipV="1">
              <a:off x="2581596" y="1713230"/>
              <a:ext cx="1157284" cy="939801"/>
            </a:xfrm>
            <a:prstGeom prst="straightConnector1">
              <a:avLst/>
            </a:prstGeom>
            <a:ln w="38100">
              <a:solidFill>
                <a:srgbClr val="0000FF"/>
              </a:solidFill>
              <a:prstDash val="dash"/>
              <a:tailEnd type="arrow"/>
            </a:ln>
            <a:effectLst/>
          </p:spPr>
          <p:style>
            <a:lnRef idx="2">
              <a:schemeClr val="dk1"/>
            </a:lnRef>
            <a:fillRef idx="0">
              <a:schemeClr val="dk1"/>
            </a:fillRef>
            <a:effectRef idx="1">
              <a:schemeClr val="dk1"/>
            </a:effectRef>
            <a:fontRef idx="minor">
              <a:schemeClr val="tx1"/>
            </a:fontRef>
          </p:style>
        </p:cxnSp>
        <p:cxnSp>
          <p:nvCxnSpPr>
            <p:cNvPr id="109" name="Straight Arrow Connector 108"/>
            <p:cNvCxnSpPr/>
            <p:nvPr/>
          </p:nvCxnSpPr>
          <p:spPr>
            <a:xfrm>
              <a:off x="2664216" y="2805431"/>
              <a:ext cx="1608064" cy="914399"/>
            </a:xfrm>
            <a:prstGeom prst="straightConnector1">
              <a:avLst/>
            </a:prstGeom>
            <a:ln w="38100">
              <a:solidFill>
                <a:srgbClr val="0000FF"/>
              </a:solidFill>
              <a:prstDash val="dash"/>
              <a:tailEnd type="arrow"/>
            </a:ln>
            <a:effectLst/>
          </p:spPr>
          <p:style>
            <a:lnRef idx="2">
              <a:schemeClr val="dk1"/>
            </a:lnRef>
            <a:fillRef idx="0">
              <a:schemeClr val="dk1"/>
            </a:fillRef>
            <a:effectRef idx="1">
              <a:schemeClr val="dk1"/>
            </a:effectRef>
            <a:fontRef idx="minor">
              <a:schemeClr val="tx1"/>
            </a:fontRef>
          </p:style>
        </p:cxnSp>
      </p:grpSp>
      <p:grpSp>
        <p:nvGrpSpPr>
          <p:cNvPr id="132" name="Group 131"/>
          <p:cNvGrpSpPr>
            <a:grpSpLocks noChangeAspect="1"/>
          </p:cNvGrpSpPr>
          <p:nvPr/>
        </p:nvGrpSpPr>
        <p:grpSpPr>
          <a:xfrm>
            <a:off x="4779694" y="4267200"/>
            <a:ext cx="3907106" cy="1539240"/>
            <a:chOff x="4985512" y="4145895"/>
            <a:chExt cx="5209468" cy="2052320"/>
          </a:xfrm>
        </p:grpSpPr>
        <p:pic>
          <p:nvPicPr>
            <p:cNvPr id="121" name="Picture 120"/>
            <p:cNvPicPr>
              <a:picLocks noChangeAspect="1"/>
            </p:cNvPicPr>
            <p:nvPr/>
          </p:nvPicPr>
          <p:blipFill>
            <a:blip r:embed="rId13"/>
            <a:stretch>
              <a:fillRect/>
            </a:stretch>
          </p:blipFill>
          <p:spPr>
            <a:xfrm>
              <a:off x="5722112" y="4145895"/>
              <a:ext cx="3606800" cy="2052320"/>
            </a:xfrm>
            <a:prstGeom prst="rect">
              <a:avLst/>
            </a:prstGeom>
          </p:spPr>
        </p:pic>
        <p:pic>
          <p:nvPicPr>
            <p:cNvPr id="122" name="Picture 121" descr="latex-image-1.pdf"/>
            <p:cNvPicPr>
              <a:picLocks noChangeAspect="1"/>
            </p:cNvPicPr>
            <p:nvPr/>
          </p:nvPicPr>
          <p:blipFill>
            <a:blip r:embed="rId14"/>
            <a:stretch>
              <a:fillRect/>
            </a:stretch>
          </p:blipFill>
          <p:spPr>
            <a:xfrm>
              <a:off x="4985512" y="4332703"/>
              <a:ext cx="233680" cy="162560"/>
            </a:xfrm>
            <a:prstGeom prst="rect">
              <a:avLst/>
            </a:prstGeom>
          </p:spPr>
        </p:pic>
        <p:pic>
          <p:nvPicPr>
            <p:cNvPr id="123" name="Picture 122" descr="latex-image-1.pdf"/>
            <p:cNvPicPr>
              <a:picLocks noChangeAspect="1"/>
            </p:cNvPicPr>
            <p:nvPr/>
          </p:nvPicPr>
          <p:blipFill>
            <a:blip r:embed="rId15"/>
            <a:stretch>
              <a:fillRect/>
            </a:stretch>
          </p:blipFill>
          <p:spPr>
            <a:xfrm>
              <a:off x="9961093" y="4271743"/>
              <a:ext cx="233680" cy="223520"/>
            </a:xfrm>
            <a:prstGeom prst="rect">
              <a:avLst/>
            </a:prstGeom>
          </p:spPr>
        </p:pic>
        <p:pic>
          <p:nvPicPr>
            <p:cNvPr id="124" name="Picture 123" descr="latex-image-1.pdf"/>
            <p:cNvPicPr>
              <a:picLocks noChangeAspect="1"/>
            </p:cNvPicPr>
            <p:nvPr/>
          </p:nvPicPr>
          <p:blipFill>
            <a:blip r:embed="rId16"/>
            <a:stretch>
              <a:fillRect/>
            </a:stretch>
          </p:blipFill>
          <p:spPr>
            <a:xfrm>
              <a:off x="4985512" y="5862935"/>
              <a:ext cx="233680" cy="162560"/>
            </a:xfrm>
            <a:prstGeom prst="rect">
              <a:avLst/>
            </a:prstGeom>
          </p:spPr>
        </p:pic>
        <p:pic>
          <p:nvPicPr>
            <p:cNvPr id="125" name="Picture 124"/>
            <p:cNvPicPr>
              <a:picLocks noChangeAspect="1"/>
            </p:cNvPicPr>
            <p:nvPr/>
          </p:nvPicPr>
          <p:blipFill>
            <a:blip r:embed="rId17"/>
            <a:stretch>
              <a:fillRect/>
            </a:stretch>
          </p:blipFill>
          <p:spPr>
            <a:xfrm>
              <a:off x="5290312" y="4313535"/>
              <a:ext cx="1056640" cy="436880"/>
            </a:xfrm>
            <a:prstGeom prst="rect">
              <a:avLst/>
            </a:prstGeom>
          </p:spPr>
        </p:pic>
        <p:pic>
          <p:nvPicPr>
            <p:cNvPr id="126" name="Picture 125" descr="latex-image-1.pdf"/>
            <p:cNvPicPr>
              <a:picLocks noChangeAspect="1"/>
            </p:cNvPicPr>
            <p:nvPr/>
          </p:nvPicPr>
          <p:blipFill>
            <a:blip r:embed="rId18"/>
            <a:stretch>
              <a:fillRect/>
            </a:stretch>
          </p:blipFill>
          <p:spPr>
            <a:xfrm>
              <a:off x="9961300" y="5741015"/>
              <a:ext cx="233680" cy="223520"/>
            </a:xfrm>
            <a:prstGeom prst="rect">
              <a:avLst/>
            </a:prstGeom>
          </p:spPr>
        </p:pic>
        <p:pic>
          <p:nvPicPr>
            <p:cNvPr id="127" name="Picture 126"/>
            <p:cNvPicPr>
              <a:picLocks noChangeAspect="1"/>
            </p:cNvPicPr>
            <p:nvPr/>
          </p:nvPicPr>
          <p:blipFill>
            <a:blip r:embed="rId19"/>
            <a:stretch>
              <a:fillRect/>
            </a:stretch>
          </p:blipFill>
          <p:spPr>
            <a:xfrm>
              <a:off x="8947912" y="4293215"/>
              <a:ext cx="955040" cy="406400"/>
            </a:xfrm>
            <a:prstGeom prst="rect">
              <a:avLst/>
            </a:prstGeom>
          </p:spPr>
        </p:pic>
        <p:pic>
          <p:nvPicPr>
            <p:cNvPr id="128" name="Picture 127"/>
            <p:cNvPicPr>
              <a:picLocks noChangeAspect="1"/>
            </p:cNvPicPr>
            <p:nvPr/>
          </p:nvPicPr>
          <p:blipFill>
            <a:blip r:embed="rId20"/>
            <a:stretch>
              <a:fillRect/>
            </a:stretch>
          </p:blipFill>
          <p:spPr>
            <a:xfrm>
              <a:off x="5290312" y="5588615"/>
              <a:ext cx="1056640" cy="436880"/>
            </a:xfrm>
            <a:prstGeom prst="rect">
              <a:avLst/>
            </a:prstGeom>
          </p:spPr>
        </p:pic>
        <p:pic>
          <p:nvPicPr>
            <p:cNvPr id="129" name="Picture 128"/>
            <p:cNvPicPr>
              <a:picLocks noChangeAspect="1"/>
            </p:cNvPicPr>
            <p:nvPr/>
          </p:nvPicPr>
          <p:blipFill>
            <a:blip r:embed="rId21"/>
            <a:stretch>
              <a:fillRect/>
            </a:stretch>
          </p:blipFill>
          <p:spPr>
            <a:xfrm>
              <a:off x="8947912" y="5619095"/>
              <a:ext cx="955040" cy="406400"/>
            </a:xfrm>
            <a:prstGeom prst="rect">
              <a:avLst/>
            </a:prstGeom>
          </p:spPr>
        </p:pic>
        <p:sp>
          <p:nvSpPr>
            <p:cNvPr id="130" name="TextBox 129"/>
            <p:cNvSpPr txBox="1"/>
            <p:nvPr/>
          </p:nvSpPr>
          <p:spPr>
            <a:xfrm>
              <a:off x="6829810" y="4598015"/>
              <a:ext cx="1489122" cy="553997"/>
            </a:xfrm>
            <a:prstGeom prst="rect">
              <a:avLst/>
            </a:prstGeom>
            <a:noFill/>
          </p:spPr>
          <p:txBody>
            <a:bodyPr wrap="none" rtlCol="0">
              <a:spAutoFit/>
            </a:bodyPr>
            <a:lstStyle/>
            <a:p>
              <a:r>
                <a:rPr lang="en-US" sz="2100" dirty="0" smtClean="0">
                  <a:solidFill>
                    <a:srgbClr val="FF0000"/>
                  </a:solidFill>
                </a:rPr>
                <a:t>Wireless</a:t>
              </a:r>
              <a:endParaRPr lang="en-US" sz="2100" dirty="0">
                <a:solidFill>
                  <a:srgbClr val="FF0000"/>
                </a:solidFill>
              </a:endParaRPr>
            </a:p>
          </p:txBody>
        </p:sp>
        <p:sp>
          <p:nvSpPr>
            <p:cNvPr id="131" name="TextBox 130"/>
            <p:cNvSpPr txBox="1"/>
            <p:nvPr/>
          </p:nvSpPr>
          <p:spPr>
            <a:xfrm>
              <a:off x="6280912" y="5203150"/>
              <a:ext cx="2778011" cy="492443"/>
            </a:xfrm>
            <a:prstGeom prst="rect">
              <a:avLst/>
            </a:prstGeom>
            <a:noFill/>
          </p:spPr>
          <p:txBody>
            <a:bodyPr wrap="none" rtlCol="0">
              <a:spAutoFit/>
            </a:bodyPr>
            <a:lstStyle/>
            <a:p>
              <a:r>
                <a:rPr lang="en-US" dirty="0" smtClean="0">
                  <a:solidFill>
                    <a:srgbClr val="FF0000"/>
                  </a:solidFill>
                </a:rPr>
                <a:t>Arbitrary # of Nodes</a:t>
              </a:r>
              <a:endParaRPr lang="en-US" dirty="0">
                <a:solidFill>
                  <a:srgbClr val="FF0000"/>
                </a:solidFill>
              </a:endParaRPr>
            </a:p>
          </p:txBody>
        </p:sp>
      </p:grpSp>
      <p:sp>
        <p:nvSpPr>
          <p:cNvPr id="133" name="Oval 132"/>
          <p:cNvSpPr/>
          <p:nvPr/>
        </p:nvSpPr>
        <p:spPr>
          <a:xfrm>
            <a:off x="2049526" y="4038600"/>
            <a:ext cx="5044948" cy="1027033"/>
          </a:xfrm>
          <a:prstGeom prst="ellipse">
            <a:avLst/>
          </a:prstGeom>
          <a:solidFill>
            <a:srgbClr val="00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smtClean="0">
                <a:solidFill>
                  <a:srgbClr val="000000"/>
                </a:solidFill>
              </a:rPr>
              <a:t>Lens of Information Theory</a:t>
            </a:r>
            <a:endParaRPr lang="en-US" sz="2800" b="1" i="1" dirty="0">
              <a:solidFill>
                <a:srgbClr val="00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101801"/>
    </mc:Choice>
    <mc:Fallback>
      <p:transition spd="slow" advTm="1018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3" grpId="0"/>
      <p:bldP spid="44" grpId="0"/>
      <p:bldP spid="44" grpId="1"/>
      <p:bldP spid="45" grpId="0"/>
      <p:bldP spid="133" grpId="0" animBg="1"/>
      <p:bldP spid="13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9|16|11.3|13.9|10.8|14.3"/>
</p:tagLst>
</file>

<file path=ppt/tags/tag10.xml><?xml version="1.0" encoding="utf-8"?>
<p:tagLst xmlns:a="http://schemas.openxmlformats.org/drawingml/2006/main" xmlns:r="http://schemas.openxmlformats.org/officeDocument/2006/relationships" xmlns:p="http://schemas.openxmlformats.org/presentationml/2006/main">
  <p:tag name="TIMING" val="|19.1|35.4|14.6"/>
</p:tagLst>
</file>

<file path=ppt/tags/tag11.xml><?xml version="1.0" encoding="utf-8"?>
<p:tagLst xmlns:a="http://schemas.openxmlformats.org/drawingml/2006/main" xmlns:r="http://schemas.openxmlformats.org/officeDocument/2006/relationships" xmlns:p="http://schemas.openxmlformats.org/presentationml/2006/main">
  <p:tag name="TIMING" val="|26.2|36.7|4.2|19.4|8.7|12.6|20.2"/>
</p:tagLst>
</file>

<file path=ppt/tags/tag12.xml><?xml version="1.0" encoding="utf-8"?>
<p:tagLst xmlns:a="http://schemas.openxmlformats.org/drawingml/2006/main" xmlns:r="http://schemas.openxmlformats.org/officeDocument/2006/relationships" xmlns:p="http://schemas.openxmlformats.org/presentationml/2006/main">
  <p:tag name="TIMING" val="|6.9|67.3|12|57.5|11.1|1.2|12.6|6.7|2.9|13.4|19.4"/>
</p:tagLst>
</file>

<file path=ppt/tags/tag13.xml><?xml version="1.0" encoding="utf-8"?>
<p:tagLst xmlns:a="http://schemas.openxmlformats.org/drawingml/2006/main" xmlns:r="http://schemas.openxmlformats.org/officeDocument/2006/relationships" xmlns:p="http://schemas.openxmlformats.org/presentationml/2006/main">
  <p:tag name="TIMING" val="|48.7|5.3|14.4|34.7|15.5|2.1|7|10.7|11.5|8.1|7.3|50.9|0.9|8.6|29.9|1.9|1.9|2.4"/>
</p:tagLst>
</file>

<file path=ppt/tags/tag14.xml><?xml version="1.0" encoding="utf-8"?>
<p:tagLst xmlns:a="http://schemas.openxmlformats.org/drawingml/2006/main" xmlns:r="http://schemas.openxmlformats.org/officeDocument/2006/relationships" xmlns:p="http://schemas.openxmlformats.org/presentationml/2006/main">
  <p:tag name="TIMING" val="|28|25.9|5|10.1|17.3|13.4|61.3|41|20.8|4.9|12.4|9.9|5.9|7.4"/>
</p:tagLst>
</file>

<file path=ppt/tags/tag15.xml><?xml version="1.0" encoding="utf-8"?>
<p:tagLst xmlns:a="http://schemas.openxmlformats.org/drawingml/2006/main" xmlns:r="http://schemas.openxmlformats.org/officeDocument/2006/relationships" xmlns:p="http://schemas.openxmlformats.org/presentationml/2006/main">
  <p:tag name="TIMING" val="|0.8|0.2|0.2|0.2|0.2|1|4.5|0.5|0.4|0.3"/>
</p:tagLst>
</file>

<file path=ppt/tags/tag16.xml><?xml version="1.0" encoding="utf-8"?>
<p:tagLst xmlns:a="http://schemas.openxmlformats.org/drawingml/2006/main" xmlns:r="http://schemas.openxmlformats.org/officeDocument/2006/relationships" xmlns:p="http://schemas.openxmlformats.org/presentationml/2006/main">
  <p:tag name="TIMING" val="|42.2|7.5|17|3.3|48.9|3.5|65.5|11.4|7.6"/>
</p:tagLst>
</file>

<file path=ppt/tags/tag17.xml><?xml version="1.0" encoding="utf-8"?>
<p:tagLst xmlns:a="http://schemas.openxmlformats.org/drawingml/2006/main" xmlns:r="http://schemas.openxmlformats.org/officeDocument/2006/relationships" xmlns:p="http://schemas.openxmlformats.org/presentationml/2006/main">
  <p:tag name="TIMING" val="|35.7|34.6"/>
</p:tagLst>
</file>

<file path=ppt/tags/tag18.xml><?xml version="1.0" encoding="utf-8"?>
<p:tagLst xmlns:a="http://schemas.openxmlformats.org/drawingml/2006/main" xmlns:r="http://schemas.openxmlformats.org/officeDocument/2006/relationships" xmlns:p="http://schemas.openxmlformats.org/presentationml/2006/main">
  <p:tag name="TIMING" val="|4.3|5.9|38.6|7.5|8.7|2.4|0.9|23.4|2.4|26.2"/>
</p:tagLst>
</file>

<file path=ppt/tags/tag19.xml><?xml version="1.0" encoding="utf-8"?>
<p:tagLst xmlns:a="http://schemas.openxmlformats.org/drawingml/2006/main" xmlns:r="http://schemas.openxmlformats.org/officeDocument/2006/relationships" xmlns:p="http://schemas.openxmlformats.org/presentationml/2006/main">
  <p:tag name="TIMING" val="|19.1|9.1|20|6.7"/>
</p:tagLst>
</file>

<file path=ppt/tags/tag2.xml><?xml version="1.0" encoding="utf-8"?>
<p:tagLst xmlns:a="http://schemas.openxmlformats.org/drawingml/2006/main" xmlns:r="http://schemas.openxmlformats.org/officeDocument/2006/relationships" xmlns:p="http://schemas.openxmlformats.org/presentationml/2006/main">
  <p:tag name="TIMING" val="|4|5.2|24.3"/>
</p:tagLst>
</file>

<file path=ppt/tags/tag20.xml><?xml version="1.0" encoding="utf-8"?>
<p:tagLst xmlns:a="http://schemas.openxmlformats.org/drawingml/2006/main" xmlns:r="http://schemas.openxmlformats.org/officeDocument/2006/relationships" xmlns:p="http://schemas.openxmlformats.org/presentationml/2006/main">
  <p:tag name="TIMING" val="|6.1|20.7|10.8|13.1|5.1|15.7"/>
</p:tagLst>
</file>

<file path=ppt/tags/tag21.xml><?xml version="1.0" encoding="utf-8"?>
<p:tagLst xmlns:a="http://schemas.openxmlformats.org/drawingml/2006/main" xmlns:r="http://schemas.openxmlformats.org/officeDocument/2006/relationships" xmlns:p="http://schemas.openxmlformats.org/presentationml/2006/main">
  <p:tag name="TIMING" val="|5.1|3.8|8.4|5.6|2|9.3|5.8"/>
</p:tagLst>
</file>

<file path=ppt/tags/tag22.xml><?xml version="1.0" encoding="utf-8"?>
<p:tagLst xmlns:a="http://schemas.openxmlformats.org/drawingml/2006/main" xmlns:r="http://schemas.openxmlformats.org/officeDocument/2006/relationships" xmlns:p="http://schemas.openxmlformats.org/presentationml/2006/main">
  <p:tag name="TIMING" val="|16.7|1.9|3.4|6.9|7.4|1.2|4.2"/>
</p:tagLst>
</file>

<file path=ppt/tags/tag23.xml><?xml version="1.0" encoding="utf-8"?>
<p:tagLst xmlns:a="http://schemas.openxmlformats.org/drawingml/2006/main" xmlns:r="http://schemas.openxmlformats.org/officeDocument/2006/relationships" xmlns:p="http://schemas.openxmlformats.org/presentationml/2006/main">
  <p:tag name="TIMING" val="|1.3|0.2|0.2|0.2|0.2|0.1"/>
</p:tagLst>
</file>

<file path=ppt/tags/tag24.xml><?xml version="1.0" encoding="utf-8"?>
<p:tagLst xmlns:a="http://schemas.openxmlformats.org/drawingml/2006/main" xmlns:r="http://schemas.openxmlformats.org/officeDocument/2006/relationships" xmlns:p="http://schemas.openxmlformats.org/presentationml/2006/main">
  <p:tag name="TIMING" val="|1|29.6|5.4"/>
</p:tagLst>
</file>

<file path=ppt/tags/tag3.xml><?xml version="1.0" encoding="utf-8"?>
<p:tagLst xmlns:a="http://schemas.openxmlformats.org/drawingml/2006/main" xmlns:r="http://schemas.openxmlformats.org/officeDocument/2006/relationships" xmlns:p="http://schemas.openxmlformats.org/presentationml/2006/main">
  <p:tag name="TIMING" val="|18.1|31.6|32.2|7.5"/>
</p:tagLst>
</file>

<file path=ppt/tags/tag4.xml><?xml version="1.0" encoding="utf-8"?>
<p:tagLst xmlns:a="http://schemas.openxmlformats.org/drawingml/2006/main" xmlns:r="http://schemas.openxmlformats.org/officeDocument/2006/relationships" xmlns:p="http://schemas.openxmlformats.org/presentationml/2006/main">
  <p:tag name="TIMING" val="|25.2|7.1|10.4|40.6"/>
</p:tagLst>
</file>

<file path=ppt/tags/tag5.xml><?xml version="1.0" encoding="utf-8"?>
<p:tagLst xmlns:a="http://schemas.openxmlformats.org/drawingml/2006/main" xmlns:r="http://schemas.openxmlformats.org/officeDocument/2006/relationships" xmlns:p="http://schemas.openxmlformats.org/presentationml/2006/main">
  <p:tag name="TIMING" val="|18.2|17.9|5.5|6|8.5|9.3|3.4"/>
</p:tagLst>
</file>

<file path=ppt/tags/tag6.xml><?xml version="1.0" encoding="utf-8"?>
<p:tagLst xmlns:a="http://schemas.openxmlformats.org/drawingml/2006/main" xmlns:r="http://schemas.openxmlformats.org/officeDocument/2006/relationships" xmlns:p="http://schemas.openxmlformats.org/presentationml/2006/main">
  <p:tag name="TIMING" val="|35.3|8.7|4.2|6.3|26.2"/>
</p:tagLst>
</file>

<file path=ppt/tags/tag7.xml><?xml version="1.0" encoding="utf-8"?>
<p:tagLst xmlns:a="http://schemas.openxmlformats.org/drawingml/2006/main" xmlns:r="http://schemas.openxmlformats.org/officeDocument/2006/relationships" xmlns:p="http://schemas.openxmlformats.org/presentationml/2006/main">
  <p:tag name="TIMING" val="|46.2|8.5|10.2|8.3|11.2"/>
</p:tagLst>
</file>

<file path=ppt/tags/tag8.xml><?xml version="1.0" encoding="utf-8"?>
<p:tagLst xmlns:a="http://schemas.openxmlformats.org/drawingml/2006/main" xmlns:r="http://schemas.openxmlformats.org/officeDocument/2006/relationships" xmlns:p="http://schemas.openxmlformats.org/presentationml/2006/main">
  <p:tag name="TIMING" val="|52.6|13.9|27.9|0.4|2.3|19.8|1.9"/>
</p:tagLst>
</file>

<file path=ppt/tags/tag9.xml><?xml version="1.0" encoding="utf-8"?>
<p:tagLst xmlns:a="http://schemas.openxmlformats.org/drawingml/2006/main" xmlns:r="http://schemas.openxmlformats.org/officeDocument/2006/relationships" xmlns:p="http://schemas.openxmlformats.org/presentationml/2006/main">
  <p:tag name="TIMING" val="|52.6|13.9|27.9|0.4|2.3|19.8|1.9"/>
</p:tagLst>
</file>

<file path=ppt/theme/theme1.xml><?xml version="1.0" encoding="utf-8"?>
<a:theme xmlns:a="http://schemas.openxmlformats.org/drawingml/2006/main" name="ISIT_2010_R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5930</TotalTime>
  <Words>1688</Words>
  <Application>Microsoft Office PowerPoint</Application>
  <PresentationFormat>On-screen Show (4:3)</PresentationFormat>
  <Paragraphs>404</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ISIT_2010_R6</vt:lpstr>
      <vt:lpstr>Cooperative Interference Management in Wireless Networks</vt:lpstr>
      <vt:lpstr>Experience with Wireless?</vt:lpstr>
      <vt:lpstr>Past Challenges in Wireless</vt:lpstr>
      <vt:lpstr>A Current Key Challenge</vt:lpstr>
      <vt:lpstr>Interference: Major Bottleneck</vt:lpstr>
      <vt:lpstr>Opportunities in Cellular Systems</vt:lpstr>
      <vt:lpstr>Opportunities in Wireless LAN</vt:lpstr>
      <vt:lpstr>Short Recap</vt:lpstr>
      <vt:lpstr>Overview of Studied Scenarios </vt:lpstr>
      <vt:lpstr>Rest of this talk</vt:lpstr>
      <vt:lpstr>Gaussian Interference Channel</vt:lpstr>
      <vt:lpstr>GIC with Limited Cooperation</vt:lpstr>
      <vt:lpstr>Capacity to within a Bounded Gap</vt:lpstr>
      <vt:lpstr>Nature of the Gain from Coop</vt:lpstr>
      <vt:lpstr>Coop. Efficiency in Int. Mitigation</vt:lpstr>
      <vt:lpstr>High-SNR Approximate Capacity</vt:lpstr>
      <vt:lpstr>Linear Deterministic Model</vt:lpstr>
      <vt:lpstr>One Cooperation bit buys one bit</vt:lpstr>
      <vt:lpstr>Two Cooperation bits buy one bit</vt:lpstr>
      <vt:lpstr>Near Optimal Coding Scheme</vt:lpstr>
      <vt:lpstr>Uplink-Downlink Reciprocity</vt:lpstr>
      <vt:lpstr>Reflections</vt:lpstr>
      <vt:lpstr>Multiple-Unicast Wireless Network</vt:lpstr>
      <vt:lpstr>Two Unicast Sessions</vt:lpstr>
      <vt:lpstr>Two-Unicast Wired Networks</vt:lpstr>
      <vt:lpstr>An Analog in Wireless Two-Unicast</vt:lpstr>
      <vt:lpstr>Main Result</vt:lpstr>
      <vt:lpstr>Key Idea in the Result</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I-Hsiang Wang</dc:creator>
  <cp:lastModifiedBy>lklun</cp:lastModifiedBy>
  <cp:revision>394</cp:revision>
  <dcterms:created xsi:type="dcterms:W3CDTF">2011-08-25T01:26:09Z</dcterms:created>
  <dcterms:modified xsi:type="dcterms:W3CDTF">2012-05-17T02:17:58Z</dcterms:modified>
</cp:coreProperties>
</file>